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715" r:id="rId2"/>
    <p:sldMasterId id="2147483722" r:id="rId3"/>
    <p:sldMasterId id="2147483734" r:id="rId4"/>
  </p:sldMasterIdLst>
  <p:notesMasterIdLst>
    <p:notesMasterId r:id="rId67"/>
  </p:notesMasterIdLst>
  <p:handoutMasterIdLst>
    <p:handoutMasterId r:id="rId68"/>
  </p:handoutMasterIdLst>
  <p:sldIdLst>
    <p:sldId id="260" r:id="rId5"/>
    <p:sldId id="258" r:id="rId6"/>
    <p:sldId id="261" r:id="rId7"/>
    <p:sldId id="321" r:id="rId8"/>
    <p:sldId id="310" r:id="rId9"/>
    <p:sldId id="367" r:id="rId10"/>
    <p:sldId id="341" r:id="rId11"/>
    <p:sldId id="373" r:id="rId12"/>
    <p:sldId id="364" r:id="rId13"/>
    <p:sldId id="365" r:id="rId14"/>
    <p:sldId id="368" r:id="rId15"/>
    <p:sldId id="342" r:id="rId16"/>
    <p:sldId id="344" r:id="rId17"/>
    <p:sldId id="343" r:id="rId18"/>
    <p:sldId id="346" r:id="rId19"/>
    <p:sldId id="372" r:id="rId20"/>
    <p:sldId id="348" r:id="rId21"/>
    <p:sldId id="339" r:id="rId22"/>
    <p:sldId id="374" r:id="rId23"/>
    <p:sldId id="384" r:id="rId24"/>
    <p:sldId id="383" r:id="rId25"/>
    <p:sldId id="375" r:id="rId26"/>
    <p:sldId id="360" r:id="rId27"/>
    <p:sldId id="416" r:id="rId28"/>
    <p:sldId id="417" r:id="rId29"/>
    <p:sldId id="418" r:id="rId30"/>
    <p:sldId id="419" r:id="rId31"/>
    <p:sldId id="390" r:id="rId32"/>
    <p:sldId id="423" r:id="rId33"/>
    <p:sldId id="422" r:id="rId34"/>
    <p:sldId id="421" r:id="rId35"/>
    <p:sldId id="420" r:id="rId36"/>
    <p:sldId id="377" r:id="rId37"/>
    <p:sldId id="425" r:id="rId38"/>
    <p:sldId id="345" r:id="rId39"/>
    <p:sldId id="376" r:id="rId40"/>
    <p:sldId id="347" r:id="rId41"/>
    <p:sldId id="371" r:id="rId42"/>
    <p:sldId id="381" r:id="rId43"/>
    <p:sldId id="349" r:id="rId44"/>
    <p:sldId id="382" r:id="rId45"/>
    <p:sldId id="352" r:id="rId46"/>
    <p:sldId id="350" r:id="rId47"/>
    <p:sldId id="385" r:id="rId48"/>
    <p:sldId id="369" r:id="rId49"/>
    <p:sldId id="351" r:id="rId50"/>
    <p:sldId id="389" r:id="rId51"/>
    <p:sldId id="415" r:id="rId52"/>
    <p:sldId id="354" r:id="rId53"/>
    <p:sldId id="413" r:id="rId54"/>
    <p:sldId id="414" r:id="rId55"/>
    <p:sldId id="363" r:id="rId56"/>
    <p:sldId id="379" r:id="rId57"/>
    <p:sldId id="361" r:id="rId58"/>
    <p:sldId id="388" r:id="rId59"/>
    <p:sldId id="370" r:id="rId60"/>
    <p:sldId id="357" r:id="rId61"/>
    <p:sldId id="424" r:id="rId62"/>
    <p:sldId id="353" r:id="rId63"/>
    <p:sldId id="386" r:id="rId64"/>
    <p:sldId id="335" r:id="rId65"/>
    <p:sldId id="426" r:id="rId66"/>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260"/>
            <p14:sldId id="258"/>
            <p14:sldId id="261"/>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 id="42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375" autoAdjust="0"/>
  </p:normalViewPr>
  <p:slideViewPr>
    <p:cSldViewPr snapToGrid="0">
      <p:cViewPr varScale="1">
        <p:scale>
          <a:sx n="87" d="100"/>
          <a:sy n="87" d="100"/>
        </p:scale>
        <p:origin x="2304" y="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10/22/2020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rgbClr val="FFFF00"/>
                </a:solidFill>
                <a:effectLst/>
                <a:latin typeface="+mn-lt"/>
                <a:ea typeface="+mn-ea"/>
                <a:cs typeface="+mn-cs"/>
              </a:rPr>
              <a:t>C</a:t>
            </a:r>
          </a:p>
          <a:p>
            <a:endParaRPr lang="en-CA" sz="1200" kern="1200" dirty="0">
              <a:solidFill>
                <a:srgbClr val="FFFF00"/>
              </a:solidFill>
              <a:effectLst/>
              <a:latin typeface="+mn-lt"/>
              <a:ea typeface="+mn-ea"/>
              <a:cs typeface="+mn-cs"/>
            </a:endParaRPr>
          </a:p>
          <a:p>
            <a:r>
              <a:rPr lang="en-CA" sz="1200" kern="1200" dirty="0">
                <a:solidFill>
                  <a:srgbClr val="FFFF00"/>
                </a:solidFill>
                <a:effectLst/>
                <a:latin typeface="+mn-lt"/>
                <a:ea typeface="+mn-ea"/>
                <a:cs typeface="+mn-cs"/>
              </a:rPr>
              <a:t>Hi, Welcome to Ethics in Modern Data. </a:t>
            </a:r>
            <a:br>
              <a:rPr lang="en-CA" sz="1200" kern="1200" dirty="0">
                <a:solidFill>
                  <a:srgbClr val="FFFF00"/>
                </a:solidFill>
                <a:effectLst/>
                <a:latin typeface="+mn-lt"/>
                <a:ea typeface="+mn-ea"/>
                <a:cs typeface="+mn-cs"/>
              </a:rPr>
            </a:br>
            <a:br>
              <a:rPr lang="en-CA" sz="1200" kern="1200" dirty="0">
                <a:solidFill>
                  <a:srgbClr val="FFFF00"/>
                </a:solidFill>
                <a:effectLst/>
                <a:latin typeface="+mn-lt"/>
                <a:ea typeface="+mn-ea"/>
                <a:cs typeface="+mn-cs"/>
              </a:rPr>
            </a:br>
            <a:r>
              <a:rPr lang="en-CA" sz="1200" kern="1200" dirty="0">
                <a:solidFill>
                  <a:srgbClr val="FFFF00"/>
                </a:solidFill>
                <a:effectLst/>
                <a:latin typeface="+mn-lt"/>
                <a:ea typeface="+mn-ea"/>
                <a:cs typeface="+mn-cs"/>
              </a:rPr>
              <a:t>My name is Christine Assaf</a:t>
            </a:r>
          </a:p>
          <a:p>
            <a:endParaRPr lang="en-CA" sz="1200" kern="1200" dirty="0">
              <a:solidFill>
                <a:srgbClr val="FFFF00"/>
              </a:solidFill>
              <a:effectLst/>
              <a:latin typeface="+mn-lt"/>
              <a:ea typeface="+mn-ea"/>
              <a:cs typeface="+mn-cs"/>
            </a:endParaRPr>
          </a:p>
          <a:p>
            <a:r>
              <a:rPr lang="en-CA" sz="1200" i="1" kern="1200" dirty="0">
                <a:solidFill>
                  <a:srgbClr val="FFFF00"/>
                </a:solidFill>
                <a:effectLst/>
                <a:latin typeface="+mn-lt"/>
                <a:ea typeface="+mn-ea"/>
                <a:cs typeface="+mn-cs"/>
              </a:rPr>
              <a:t>I’m William Assaf. </a:t>
            </a:r>
          </a:p>
          <a:p>
            <a:endParaRPr lang="en-CA" sz="1200" i="1" kern="1200" dirty="0">
              <a:solidFill>
                <a:srgbClr val="FFFF00"/>
              </a:solidFill>
              <a:effectLst/>
              <a:latin typeface="+mn-lt"/>
              <a:ea typeface="+mn-ea"/>
              <a:cs typeface="+mn-cs"/>
            </a:endParaRPr>
          </a:p>
          <a:p>
            <a:r>
              <a:rPr lang="en-CA" sz="1200" i="0" kern="1200" dirty="0">
                <a:solidFill>
                  <a:srgbClr val="FFFF00"/>
                </a:solidFill>
                <a:effectLst/>
                <a:latin typeface="+mn-lt"/>
                <a:ea typeface="+mn-ea"/>
                <a:cs typeface="+mn-cs"/>
              </a:rPr>
              <a:t>Today we’re going to talk about Bias, transparency, and the impact of ethics in modern data. </a:t>
            </a:r>
          </a:p>
          <a:p>
            <a:endParaRPr lang="en-CA" sz="1200" i="0" kern="1200" dirty="0">
              <a:solidFill>
                <a:srgbClr val="FFFF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Today’s presentation is delivered with a short delay from the broadcast medium, so if you have any questions, go ahead and submit them any time, and we’ll save time to answer collected questions and at the end.</a:t>
            </a:r>
          </a:p>
          <a:p>
            <a:endParaRPr lang="en-CA" sz="1200" i="0" kern="1200" dirty="0">
              <a:solidFill>
                <a:srgbClr val="FFFF00"/>
              </a:solidFill>
              <a:effectLst/>
              <a:latin typeface="+mn-lt"/>
              <a:ea typeface="+mn-ea"/>
              <a:cs typeface="+mn-cs"/>
            </a:endParaRPr>
          </a:p>
          <a:p>
            <a:endParaRPr lang="en-CA" sz="1200" kern="1200" dirty="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Data collection is usually provided to us through real-world interactions. Which means that it may contain real-world bias. No data exists in a vacuum. </a:t>
            </a:r>
          </a:p>
          <a:p>
            <a:r>
              <a:rPr lang="en-US" dirty="0"/>
              <a:t>Understand that bias in data collection and analysis may be inevitable, but is not acceptable. </a:t>
            </a:r>
          </a:p>
          <a:p>
            <a:r>
              <a:rPr lang="en-US" dirty="0"/>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an ethical responsibility to acknowledge, control for, and not further bias.</a:t>
            </a:r>
          </a:p>
          <a:p>
            <a:r>
              <a:rPr lang="en-US" dirty="0"/>
              <a:t>&lt;next&gt;</a:t>
            </a:r>
          </a:p>
          <a:p>
            <a:r>
              <a:rPr lang="en-US" dirty="0"/>
              <a:t>Look at bias outcomes, not in intents or origins.</a:t>
            </a:r>
          </a:p>
          <a:p>
            <a:r>
              <a:rPr lang="en-US" dirty="0"/>
              <a:t>Outcomes are how bias is measured.</a:t>
            </a:r>
          </a:p>
          <a:p>
            <a:r>
              <a:rPr lang="en-US" dirty="0"/>
              <a:t>The world doesn’t care if we </a:t>
            </a:r>
            <a:r>
              <a:rPr lang="en-US" i="1" dirty="0"/>
              <a:t>intended</a:t>
            </a:r>
            <a:r>
              <a:rPr lang="en-US" i="0" dirty="0"/>
              <a:t> to be un-biased. It cares that we either were or were not biased – so it’s all about the outcome. </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prove something we’ve gathered is valid and reliable?</a:t>
            </a:r>
          </a:p>
          <a:p>
            <a:pPr>
              <a:defRPr/>
            </a:pPr>
            <a:r>
              <a:rPr lang="en-US" dirty="0"/>
              <a:t>Through hypothesis testing! Typically that means we Formulate a Hypothesis, Collect Data, analyze the data to test the hypothesis and then draw our conclusions. But if our data is skewed, our analysis will also be skewed, and we may draw incorrect </a:t>
            </a:r>
            <a:r>
              <a:rPr lang="en-US" dirty="0" err="1"/>
              <a:t>conlcusions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latin typeface="Roboto"/>
                <a:ea typeface="Roboto" panose="02000000000000000000" pitchFamily="2" charset="0"/>
              </a:rPr>
              <a:t>To put another way, if </a:t>
            </a:r>
            <a:r>
              <a:rPr lang="en-CA" sz="1200" dirty="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dirty="0">
                <a:latin typeface="Roboto"/>
                <a:ea typeface="Roboto" panose="02000000000000000000" pitchFamily="2" charset="0"/>
              </a:rPr>
              <a:t>or our analysis </a:t>
            </a:r>
            <a:r>
              <a:rPr lang="en-CA" sz="1200" b="1" dirty="0">
                <a:latin typeface="Roboto"/>
                <a:ea typeface="Roboto" panose="02000000000000000000" pitchFamily="2" charset="0"/>
              </a:rPr>
              <a:t>fails to see </a:t>
            </a:r>
            <a:r>
              <a:rPr lang="en-CA" b="1" dirty="0">
                <a:latin typeface="Roboto"/>
                <a:ea typeface="Roboto" panose="02000000000000000000" pitchFamily="2" charset="0"/>
              </a:rPr>
              <a:t>all the variables in our data</a:t>
            </a:r>
            <a:r>
              <a:rPr lang="en-CA" sz="1200" dirty="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dirty="0">
                <a:latin typeface="Roboto"/>
                <a:ea typeface="Roboto" panose="02000000000000000000" pitchFamily="2" charset="0"/>
              </a:rPr>
              <a:t>then can we truly say our data was valid or reliable?</a:t>
            </a:r>
          </a:p>
          <a:p>
            <a:endParaRPr lang="en-US" dirty="0"/>
          </a:p>
          <a:p>
            <a:r>
              <a:rPr lang="en-CA" dirty="0">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dirty="0">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dirty="0">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dirty="0">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a:p>
            <a:r>
              <a:rPr lang="en-US" dirty="0"/>
              <a:t>&lt;read notes&gt;</a:t>
            </a:r>
          </a:p>
          <a:p>
            <a:endParaRPr lang="en-US" dirty="0"/>
          </a:p>
          <a:p>
            <a:r>
              <a:rPr lang="en-US" dirty="0"/>
              <a:t>Brad Smith with Microsoft once wrote…&lt;read quote&gt;</a:t>
            </a:r>
            <a:br>
              <a:rPr lang="en-US" dirty="0"/>
            </a:br>
            <a:endParaRPr lang="en-US" dirty="0"/>
          </a:p>
          <a:p>
            <a:r>
              <a:rPr lang="en-US" dirty="0"/>
              <a:t>In IT we know we </a:t>
            </a:r>
            <a:r>
              <a:rPr lang="en-US" i="1" dirty="0"/>
              <a:t>need</a:t>
            </a:r>
            <a:r>
              <a:rPr lang="en-US" dirty="0"/>
              <a:t> complex teams to solve complex problems. We know diverse teams are more productive. </a:t>
            </a:r>
          </a:p>
          <a:p>
            <a:endParaRPr lang="en-US" dirty="0"/>
          </a:p>
          <a:p>
            <a:r>
              <a:rPr lang="en-US" dirty="0"/>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r>
              <a:rPr lang="en-US" dirty="0"/>
              <a:t>&lt;read notes&gt;</a:t>
            </a:r>
          </a:p>
          <a:p>
            <a:r>
              <a:rPr lang="en-US" dirty="0"/>
              <a:t>This isn’t the first time we’re </a:t>
            </a:r>
            <a:r>
              <a:rPr lang="en-US" dirty="0" err="1"/>
              <a:t>gonna</a:t>
            </a:r>
            <a:r>
              <a:rPr lang="en-US" dirty="0"/>
              <a:t> mention facial recognition products in this presentation. </a:t>
            </a:r>
          </a:p>
          <a:p>
            <a:endParaRPr lang="en-US" dirty="0"/>
          </a:p>
          <a:p>
            <a:r>
              <a:rPr lang="en-US" dirty="0"/>
              <a:t>In January of 2020 in the United Kingdom, 81% of people </a:t>
            </a:r>
            <a:r>
              <a:rPr lang="en-US" b="1" dirty="0"/>
              <a:t>identified as suspects </a:t>
            </a:r>
            <a:r>
              <a:rPr lang="en-US" dirty="0"/>
              <a:t>by the Metropolitan Police’s facial recognition technology </a:t>
            </a:r>
            <a:r>
              <a:rPr lang="en-US" b="1" dirty="0"/>
              <a:t>were - in fact - innocent</a:t>
            </a:r>
            <a:r>
              <a:rPr lang="en-US" dirty="0"/>
              <a:t>.</a:t>
            </a:r>
          </a:p>
          <a:p>
            <a:r>
              <a:rPr lang="en-US" dirty="0"/>
              <a:t>Also this same technology </a:t>
            </a:r>
            <a:r>
              <a:rPr lang="en-US" b="1" dirty="0"/>
              <a:t>falsely identified </a:t>
            </a:r>
            <a:r>
              <a:rPr lang="en-US" dirty="0"/>
              <a:t>African-American and Asian faces 10-to-100 times more often than Caucasian faces. </a:t>
            </a:r>
          </a:p>
          <a:p>
            <a:endParaRPr lang="en-US" dirty="0"/>
          </a:p>
          <a:p>
            <a:r>
              <a:rPr lang="en-US" dirty="0"/>
              <a:t>In a 2018 test of Amazon’s </a:t>
            </a:r>
            <a:r>
              <a:rPr lang="en-US" dirty="0" err="1"/>
              <a:t>Rekognition</a:t>
            </a:r>
            <a:r>
              <a:rPr lang="en-US" dirty="0"/>
              <a:t> </a:t>
            </a:r>
            <a:r>
              <a:rPr lang="en-US" sz="1200" b="0" i="0" kern="1200" dirty="0">
                <a:solidFill>
                  <a:schemeClr val="tx1"/>
                </a:solidFill>
                <a:effectLst/>
                <a:latin typeface="+mn-lt"/>
                <a:ea typeface="+mn-ea"/>
                <a:cs typeface="+mn-cs"/>
              </a:rPr>
              <a:t>computer vision platform</a:t>
            </a:r>
            <a:r>
              <a:rPr lang="en-US" dirty="0"/>
              <a:t>, 28 members of the U.S. Congress were incorrectly matched </a:t>
            </a:r>
            <a:r>
              <a:rPr lang="en-US" b="1" dirty="0"/>
              <a:t>as other people </a:t>
            </a:r>
            <a:r>
              <a:rPr lang="en-US" dirty="0"/>
              <a:t>who have been arrested for a crime.</a:t>
            </a:r>
          </a:p>
          <a:p>
            <a:endParaRPr lang="en-US" dirty="0"/>
          </a:p>
          <a:p>
            <a:r>
              <a:rPr lang="en-US" dirty="0"/>
              <a:t>Without validity or reliability, is it ethical to use a facial recognition software that has pervasive access to public camera systems? (No)</a:t>
            </a:r>
          </a:p>
          <a:p>
            <a:endParaRPr lang="en-US" dirty="0"/>
          </a:p>
          <a:p>
            <a:r>
              <a:rPr lang="en-US" dirty="0"/>
              <a:t>And do we think that law enforcement be transparent and open about the flaws in such a system? (No)</a:t>
            </a:r>
          </a:p>
          <a:p>
            <a:endParaRPr lang="en-US" dirty="0"/>
          </a:p>
          <a:p>
            <a:r>
              <a:rPr lang="en-US" dirty="0"/>
              <a:t>Let’s now talk more about the need for transparency.</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br>
              <a:rPr lang="en-US" dirty="0"/>
            </a:br>
            <a:r>
              <a:rPr lang="en-US" dirty="0"/>
              <a:t>&lt;read notes&gt;</a:t>
            </a:r>
          </a:p>
          <a:p>
            <a:r>
              <a:rPr lang="en-US" dirty="0"/>
              <a:t>Many Americans are familiar with the ACT Test, an exam many 18 year </a:t>
            </a:r>
            <a:r>
              <a:rPr lang="en-US" dirty="0" err="1"/>
              <a:t>olds</a:t>
            </a:r>
            <a:r>
              <a:rPr lang="en-US" dirty="0"/>
              <a:t> take as part of their college application process. </a:t>
            </a:r>
          </a:p>
          <a:p>
            <a:endParaRPr lang="en-US" dirty="0"/>
          </a:p>
          <a:p>
            <a:r>
              <a:rPr lang="en-US" dirty="0"/>
              <a:t>ACT has long since stated that the test measures what students learned in school (which means it’s valid). And that repeated testing (if a student takes it over and over again) they’ll get similar results (which means its reliable). </a:t>
            </a:r>
          </a:p>
          <a:p>
            <a:endParaRPr lang="en-US" dirty="0"/>
          </a:p>
          <a:p>
            <a:r>
              <a:rPr lang="en-US" dirty="0"/>
              <a:t>However, in 2016, ACT admitted that </a:t>
            </a:r>
            <a:r>
              <a:rPr lang="en-US" b="1" dirty="0"/>
              <a:t>family income is a major factor </a:t>
            </a:r>
            <a:r>
              <a:rPr lang="en-US" dirty="0"/>
              <a:t>on their test. There is a </a:t>
            </a:r>
            <a:r>
              <a:rPr lang="en-US" b="1" dirty="0"/>
              <a:t>3 to 4 point difference </a:t>
            </a:r>
            <a:r>
              <a:rPr lang="en-US" dirty="0"/>
              <a:t>between students in poorer and richer households, the line here being at 80 thousand dollars per year. That the gap is widening, according to their own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they tried to explain this gap by indicating that lower-income students also had “lower high school GPAs and less rigorous coursework.” Again, credit to them for at least acknowledging this, but is the ACT ethically testing for high school </a:t>
            </a:r>
            <a:r>
              <a:rPr lang="en-US" b="1" dirty="0"/>
              <a:t>achievement</a:t>
            </a:r>
            <a:r>
              <a:rPr lang="en-US" dirty="0"/>
              <a:t>, or, for </a:t>
            </a:r>
            <a:r>
              <a:rPr lang="en-US" b="1" dirty="0"/>
              <a:t>opportunity</a:t>
            </a:r>
            <a:r>
              <a:rPr lang="en-US" dirty="0"/>
              <a:t>?</a:t>
            </a:r>
          </a:p>
          <a:p>
            <a:endParaRPr lang="en-US" dirty="0"/>
          </a:p>
          <a:p>
            <a:r>
              <a:rPr lang="en-US" dirty="0"/>
              <a:t>If our measurements are valid and reliable, but outcomes are rejected, should we challenge our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are valid as tested, but what about the outcomes? Are they ethical? Are they to be trusted as the result of an </a:t>
            </a:r>
            <a:r>
              <a:rPr lang="en-US" b="1" dirty="0"/>
              <a:t>impartial algorithm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dirty="0"/>
              <a:t>Tutoring?</a:t>
            </a:r>
          </a:p>
          <a:p>
            <a:pPr marL="171450" indent="-171450">
              <a:buFont typeface="Arial" panose="020B0604020202020204" pitchFamily="34" charset="0"/>
              <a:buChar char="•"/>
            </a:pPr>
            <a:r>
              <a:rPr lang="en-CA" dirty="0"/>
              <a:t>Home schooled? Public school? Private school?</a:t>
            </a:r>
          </a:p>
          <a:p>
            <a:pPr marL="171450" indent="-171450">
              <a:buFont typeface="Arial" panose="020B0604020202020204" pitchFamily="34" charset="0"/>
              <a:buChar char="•"/>
            </a:pPr>
            <a:r>
              <a:rPr lang="en-CA" dirty="0"/>
              <a:t>Number of miles from a large city</a:t>
            </a:r>
          </a:p>
          <a:p>
            <a:pPr marL="171450" indent="-171450">
              <a:buFont typeface="Arial" panose="020B0604020202020204" pitchFamily="34" charset="0"/>
              <a:buChar char="•"/>
            </a:pPr>
            <a:r>
              <a:rPr lang="en-CA" dirty="0"/>
              <a:t>Amount of sleep the student got before the exam</a:t>
            </a:r>
          </a:p>
          <a:p>
            <a:pPr marL="171450" indent="-171450">
              <a:buFont typeface="Arial" panose="020B0604020202020204" pitchFamily="34" charset="0"/>
              <a:buChar char="•"/>
            </a:pPr>
            <a:r>
              <a:rPr lang="en-CA" dirty="0"/>
              <a:t>Male vs female</a:t>
            </a:r>
          </a:p>
          <a:p>
            <a:pPr marL="171450" indent="-171450">
              <a:buFont typeface="Arial" panose="020B0604020202020204" pitchFamily="34" charset="0"/>
              <a:buChar char="•"/>
            </a:pPr>
            <a:r>
              <a:rPr lang="en-CA" dirty="0"/>
              <a:t>Number of hours they work a PT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dirty="0"/>
              <a:t>disregard its validity</a:t>
            </a:r>
            <a:r>
              <a:rPr lang="en-US" dirty="0"/>
              <a:t>.</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An overwhelming amount of studies have been done that say the ACT does NOT predict college </a:t>
            </a:r>
            <a:r>
              <a:rPr lang="en-CA" b="1" dirty="0"/>
              <a:t>graduation</a:t>
            </a:r>
            <a:r>
              <a:rPr lang="en-CA" dirty="0"/>
              <a:t> </a:t>
            </a:r>
            <a:r>
              <a:rPr lang="en-CA" b="1" dirty="0"/>
              <a:t>outcomes</a:t>
            </a:r>
            <a:r>
              <a:rPr lang="en-CA" dirty="0"/>
              <a:t>. In fact</a:t>
            </a:r>
            <a:r>
              <a:rPr lang="en-CA"/>
              <a:t>, a bigger </a:t>
            </a:r>
            <a:r>
              <a:rPr lang="en-CA" b="1"/>
              <a:t>factor </a:t>
            </a:r>
            <a:r>
              <a:rPr lang="en-CA" b="1" dirty="0"/>
              <a:t>that impacts graduation outcomes </a:t>
            </a:r>
            <a:r>
              <a:rPr lang="en-CA" dirty="0"/>
              <a:t>remains </a:t>
            </a:r>
            <a:r>
              <a:rPr lang="en-CA" b="1" dirty="0"/>
              <a:t>household income</a:t>
            </a:r>
            <a:r>
              <a:rPr lang="en-CA" dirty="0"/>
              <a:t>. (sarcastically) So why not toss the test and just accept students with high household income?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First, understand that mediators and confounders are similar except for the </a:t>
            </a:r>
            <a:r>
              <a:rPr lang="en-US" sz="1200" b="1"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or direction </a:t>
            </a:r>
            <a:r>
              <a:rPr lang="en-US" sz="1200" b="0" i="0" kern="1200" dirty="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Mediators </a:t>
            </a:r>
            <a:r>
              <a:rPr lang="en-US" sz="1200" b="0" i="0" kern="1200" dirty="0">
                <a:solidFill>
                  <a:schemeClr val="tx1"/>
                </a:solidFill>
                <a:effectLst/>
                <a:latin typeface="+mn-lt"/>
                <a:ea typeface="+mn-ea"/>
                <a:cs typeface="+mn-cs"/>
              </a:rPr>
              <a:t>are considered to be </a:t>
            </a:r>
            <a:r>
              <a:rPr lang="en-US" sz="1200" b="0" i="1"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caus</a:t>
            </a:r>
            <a:r>
              <a:rPr lang="en-US" sz="1200" b="0" i="1" kern="1200" dirty="0">
                <a:solidFill>
                  <a:schemeClr val="tx1"/>
                </a:solidFill>
                <a:effectLst/>
                <a:latin typeface="+mn-lt"/>
                <a:ea typeface="+mn-ea"/>
                <a:cs typeface="+mn-cs"/>
              </a:rPr>
              <a:t>al pathway” </a:t>
            </a:r>
            <a:r>
              <a:rPr lang="en-US" sz="1200" b="1" i="0" kern="1200" dirty="0">
                <a:solidFill>
                  <a:schemeClr val="tx1"/>
                </a:solidFill>
                <a:effectLst/>
                <a:latin typeface="+mn-lt"/>
                <a:ea typeface="+mn-ea"/>
                <a:cs typeface="+mn-cs"/>
              </a:rPr>
              <a:t>between</a:t>
            </a:r>
            <a:r>
              <a:rPr lang="en-US" sz="1200" b="0" i="0" kern="1200" dirty="0">
                <a:solidFill>
                  <a:schemeClr val="tx1"/>
                </a:solidFill>
                <a:effectLst/>
                <a:latin typeface="+mn-lt"/>
                <a:ea typeface="+mn-ea"/>
                <a:cs typeface="+mn-cs"/>
              </a:rPr>
              <a:t> exposure and outcome. Which means they seem to naturally occur. </a:t>
            </a:r>
            <a:br>
              <a:rPr lang="en-US" sz="1200" b="0" i="0" kern="1200" dirty="0">
                <a:solidFill>
                  <a:schemeClr val="tx1"/>
                </a:solidFill>
                <a:effectLst/>
                <a:latin typeface="+mn-lt"/>
                <a:ea typeface="+mn-ea"/>
                <a:cs typeface="+mn-cs"/>
              </a:rPr>
            </a:br>
            <a:r>
              <a:rPr lang="en-US" sz="1200" dirty="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Confounders directly </a:t>
            </a:r>
            <a:r>
              <a:rPr lang="en-US" sz="1200" b="0" i="0" kern="1200" dirty="0">
                <a:solidFill>
                  <a:schemeClr val="tx1"/>
                </a:solidFill>
                <a:effectLst/>
                <a:latin typeface="+mn-lt"/>
                <a:ea typeface="+mn-ea"/>
                <a:cs typeface="+mn-cs"/>
              </a:rPr>
              <a:t>affect </a:t>
            </a:r>
            <a:r>
              <a:rPr lang="en-US" sz="1200" b="1"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&lt;click&gt;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Moderators </a:t>
            </a:r>
            <a:r>
              <a:rPr lang="en-US" sz="1200" b="0" i="0" kern="1200" dirty="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solidFill>
                  <a:schemeClr val="tx1"/>
                </a:solidFill>
                <a:effectLst/>
                <a:latin typeface="+mn-lt"/>
                <a:ea typeface="+mn-ea"/>
                <a:cs typeface="+mn-cs"/>
              </a:rPr>
            </a:br>
            <a:r>
              <a:rPr lang="en-US" sz="1200" dirty="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Covariates </a:t>
            </a:r>
            <a:r>
              <a:rPr lang="en-US" sz="1200" b="0" i="0" kern="1200" dirty="0">
                <a:solidFill>
                  <a:schemeClr val="tx1"/>
                </a:solidFill>
                <a:effectLst/>
                <a:latin typeface="+mn-lt"/>
                <a:ea typeface="+mn-ea"/>
                <a:cs typeface="+mn-cs"/>
              </a:rPr>
              <a:t>are variables that </a:t>
            </a:r>
            <a:r>
              <a:rPr lang="en-US" sz="1200" b="0" i="1" kern="1200" dirty="0">
                <a:solidFill>
                  <a:schemeClr val="tx1"/>
                </a:solidFill>
                <a:effectLst/>
                <a:latin typeface="+mn-lt"/>
                <a:ea typeface="+mn-ea"/>
                <a:cs typeface="+mn-cs"/>
              </a:rPr>
              <a:t>might</a:t>
            </a:r>
            <a:r>
              <a:rPr lang="en-US" sz="1200" b="0" i="0" kern="1200" dirty="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will always be other variables </a:t>
            </a:r>
            <a:r>
              <a:rPr lang="en-US" sz="1200" i="1" dirty="0"/>
              <a:t>made apparent </a:t>
            </a:r>
            <a:r>
              <a:rPr lang="en-US" sz="1200" dirty="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a:r>
          </a:p>
          <a:p>
            <a:r>
              <a:rPr lang="en-CA" dirty="0">
                <a:cs typeface="Calibri"/>
              </a:rPr>
              <a:t>You need to be able to support your conclusions. </a:t>
            </a:r>
          </a:p>
          <a:p>
            <a:r>
              <a:rPr lang="en-CA" dirty="0"/>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talk more about </a:t>
            </a:r>
            <a:r>
              <a:rPr lang="en-CA" dirty="0" err="1"/>
              <a:t>Weblining</a:t>
            </a:r>
            <a:r>
              <a:rPr lang="en-CA" dirty="0"/>
              <a:t> later, because it can contribute to digitizing an </a:t>
            </a:r>
            <a:r>
              <a:rPr lang="en-CA" b="1" dirty="0"/>
              <a:t>Disparate Impact. </a:t>
            </a:r>
            <a:r>
              <a:rPr lang="en-CA" b="0" dirty="0"/>
              <a:t>We mentioned this earlier with the Apple Card algorithm having a disparate impact on women, of facial recognition’s disparate impact on darker-skinned individuals.</a:t>
            </a:r>
          </a:p>
          <a:p>
            <a:endParaRPr lang="en-CA" dirty="0"/>
          </a:p>
          <a:p>
            <a:r>
              <a:rPr lang="en-CA" dirty="0"/>
              <a:t>Most systems (selection systems especially) are built to intend to discriminate meaning they create distinctions among people. (repeat)</a:t>
            </a:r>
          </a:p>
          <a:p>
            <a:br>
              <a:rPr lang="en-CA" dirty="0">
                <a:cs typeface="+mn-lt"/>
              </a:rPr>
            </a:br>
            <a:r>
              <a:rPr lang="en-CA" dirty="0"/>
              <a:t>But there’s various laws about discrimination on the basis of age, gender, race, etc., these laws are most notably around employment, housing, public accommodation…</a:t>
            </a:r>
            <a:br>
              <a:rPr lang="en-CA" dirty="0">
                <a:cs typeface="+mn-lt"/>
              </a:rPr>
            </a:br>
            <a:endParaRPr lang="en-CA" dirty="0"/>
          </a:p>
          <a:p>
            <a:r>
              <a:rPr lang="en-CA" dirty="0"/>
              <a:t>In the United States for example, there are two forms of ILLEGAL discrimination: </a:t>
            </a:r>
          </a:p>
          <a:p>
            <a:pPr marL="228600" indent="-228600">
              <a:buAutoNum type="arabicPeriod"/>
            </a:pPr>
            <a:r>
              <a:rPr lang="en-CA" b="1" dirty="0"/>
              <a:t>Disparate treatment </a:t>
            </a:r>
            <a:r>
              <a:rPr lang="en-CA" dirty="0"/>
              <a:t>(active discrimination towards individuals): intentional and open bias, retaliation, or exclusionary</a:t>
            </a:r>
          </a:p>
          <a:p>
            <a:pPr marL="228600" indent="-228600">
              <a:buAutoNum type="arabicPeriod"/>
            </a:pPr>
            <a:r>
              <a:rPr lang="en-CA" b="1" dirty="0"/>
              <a:t>Disparate</a:t>
            </a:r>
            <a:r>
              <a:rPr lang="en-CA" dirty="0"/>
              <a:t> (adverse) </a:t>
            </a:r>
            <a:r>
              <a:rPr lang="en-CA" b="1" dirty="0"/>
              <a:t>impact</a:t>
            </a:r>
            <a:r>
              <a:rPr lang="en-CA" dirty="0"/>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In another case, three different commercial AI products, from </a:t>
            </a:r>
            <a:r>
              <a:rPr lang="en-US" sz="1200" b="0" i="0" kern="1200" dirty="0">
                <a:solidFill>
                  <a:schemeClr val="tx1"/>
                </a:solidFill>
                <a:effectLst/>
                <a:latin typeface="+mn-lt"/>
                <a:ea typeface="+mn-ea"/>
                <a:cs typeface="+mn-cs"/>
              </a:rPr>
              <a:t>IBM, Microsoft, and Face++, </a:t>
            </a:r>
            <a:r>
              <a:rPr lang="en-CA" dirty="0"/>
              <a:t>used skewed data samples that overrepresented lighter skinned males, and vastly unrepresented and therefore underperformed when trying to identify women or people with darker skin.  </a:t>
            </a:r>
          </a:p>
          <a:p>
            <a:r>
              <a:rPr lang="en-CA" dirty="0"/>
              <a:t>&lt;next&gt;</a:t>
            </a:r>
          </a:p>
          <a:p>
            <a:r>
              <a:rPr lang="en-US" sz="1200" dirty="0"/>
              <a:t>As a result, the faces of one of the researchers was not even detected, and the </a:t>
            </a:r>
            <a:r>
              <a:rPr lang="en-US" sz="1200" b="1" dirty="0"/>
              <a:t>task of identifying the genders </a:t>
            </a:r>
            <a:r>
              <a:rPr lang="en-US" sz="1200" dirty="0"/>
              <a:t>of African and European parliament members showed </a:t>
            </a:r>
            <a:r>
              <a:rPr lang="en-US" sz="1200" b="1" dirty="0"/>
              <a:t>a 1/3 failure rate for a 50/50 task</a:t>
            </a:r>
            <a:r>
              <a:rPr lang="en-US" sz="1200" dirty="0"/>
              <a:t>.</a:t>
            </a:r>
          </a:p>
          <a:p>
            <a:r>
              <a:rPr lang="en-US" sz="1200" dirty="0"/>
              <a:t>&lt;</a:t>
            </a:r>
            <a:r>
              <a:rPr lang="en-CA" dirty="0"/>
              <a:t>next&gt;</a:t>
            </a:r>
          </a:p>
          <a:p>
            <a:r>
              <a:rPr lang="en-US" sz="1200" dirty="0"/>
              <a:t>An FBI co-authored study indicates that facial recognition software is less accurate on darker skin.</a:t>
            </a:r>
          </a:p>
          <a:p>
            <a:endParaRPr lang="en-US" sz="1200" dirty="0"/>
          </a:p>
          <a:p>
            <a:r>
              <a:rPr lang="en-US" sz="1200" dirty="0"/>
              <a:t>Similarly, personal voice assistants like Google Home and Amazon’s Alexa struggle with black voices. Speech recognition algorithms disproportionately misunderstand black speakers, for the same reasons – poorly sampled source data. </a:t>
            </a:r>
            <a:r>
              <a:rPr lang="en-US" sz="1200" baseline="30000" dirty="0"/>
              <a:t>4</a:t>
            </a:r>
          </a:p>
          <a:p>
            <a:endParaRPr lang="en-CA" dirty="0"/>
          </a:p>
          <a:p>
            <a:r>
              <a:rPr lang="en-CA" dirty="0"/>
              <a:t>So when this type of facial recognition is used in law enforcement, and is less accurate on darker-skinned citizens, the potential, no, inevitability for a civil rights disaster is high. </a:t>
            </a:r>
          </a:p>
          <a:p>
            <a:endParaRPr lang="en-CA" dirty="0"/>
          </a:p>
          <a:p>
            <a:r>
              <a:rPr lang="en-CA" dirty="0"/>
              <a:t>Let’s talk about two more examples, one highly specific, and one broadly affective people of color.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January 2020 a black man, Robert Williams, was arrested on his front lawn in a suburb of Detroit after police scanned state driver’s license photos and matched his to grainy surveillance camera footage.</a:t>
            </a:r>
            <a:r>
              <a:rPr lang="en-US" sz="1200" baseline="30000" dirty="0"/>
              <a:t>3 </a:t>
            </a:r>
            <a:r>
              <a:rPr lang="en-US" dirty="0"/>
              <a:t>He was innocent. In the lawsuit and media storm surrounding Robert Williams, the Detroit Chief of Police admitted in June 2020 that 96% of the time, the facial recognition software would misidentify suspects.</a:t>
            </a:r>
            <a:r>
              <a:rPr lang="en-US" sz="1200" baseline="30000" dirty="0"/>
              <a:t> 5 </a:t>
            </a:r>
            <a:r>
              <a:rPr lang="en-US" dirty="0"/>
              <a:t>Credit the Detroit Chief of Police at least with transparency there.</a:t>
            </a: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November 2019, a complaint was brought before the Federal Trade Commission about </a:t>
            </a:r>
            <a:r>
              <a:rPr lang="en-US" dirty="0" err="1"/>
              <a:t>HireVue</a:t>
            </a:r>
            <a:r>
              <a:rPr lang="en-US" dirty="0"/>
              <a:t>, a virtual interview AI service to determine “employability” by processing your facial movements during an interview. </a:t>
            </a:r>
            <a:r>
              <a:rPr lang="en-US" dirty="0" err="1"/>
              <a:t>HireVue</a:t>
            </a:r>
            <a:r>
              <a:rPr lang="en-US" dirty="0"/>
              <a:t> has over 700 corporate customers, including major companies like Hilton, Ikea, Oracle, Dow Jones. </a:t>
            </a:r>
            <a:r>
              <a:rPr lang="en-US" dirty="0" err="1"/>
              <a:t>HireVue’s</a:t>
            </a:r>
            <a:r>
              <a:rPr lang="en-US" dirty="0"/>
              <a:t> predictive algorithm plays games with candidates to get insights into attention and cognitive skills, entirely based on facial recognition and response times. The even company told the Washington Post that their proprietary interview algorithms are kept hidden from clients and candidates, both to protect its trade secrets and because, to quote, “the company doesn’t always know how the system decides”. This type of application of facial recognition has profound ethical issues, not only for its potential for disparate impact to people of color, and total lack of transparency in how it scans faces. Some researchers have labeled this application of facial recognition as pseudoscience, a 21</a:t>
            </a:r>
            <a:r>
              <a:rPr lang="en-US" baseline="30000" dirty="0"/>
              <a:t>st</a:t>
            </a:r>
            <a:r>
              <a:rPr lang="en-US" dirty="0"/>
              <a:t> century version of snake oil.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examples of facial recognition, our last big ethical topic we discuss today, raises ethics red flags not only about the technology claiming to accomplish the impossible, but a pattern of a lack of transparency that wouldn’t allow us to know if the technology was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p>
          <a:p>
            <a:r>
              <a:rPr lang="en-US" dirty="0"/>
              <a:t>&lt;read notes first&gt;</a:t>
            </a:r>
          </a:p>
          <a:p>
            <a:r>
              <a:rPr lang="en-US" dirty="0"/>
              <a:t>When we presented this topic in May 2020 at the virtual conference in Europe, we were asked somewhat incredulously if we were in favor of regulation of software development.</a:t>
            </a:r>
          </a:p>
          <a:p>
            <a:endParaRPr lang="en-US" dirty="0"/>
          </a:p>
          <a:p>
            <a:r>
              <a:rPr lang="en-US" dirty="0"/>
              <a:t>Frankly, yes. </a:t>
            </a:r>
          </a:p>
          <a:p>
            <a:r>
              <a:rPr lang="en-US" dirty="0"/>
              <a:t> </a:t>
            </a:r>
          </a:p>
          <a:p>
            <a:r>
              <a:rPr lang="en-US" dirty="0"/>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dirty="0" err="1"/>
              <a:t>megadosed</a:t>
            </a:r>
            <a:r>
              <a:rPr lang="en-US" dirty="0"/>
              <a:t> with radiation</a:t>
            </a:r>
            <a:r>
              <a:rPr lang="en-US" baseline="30000" dirty="0"/>
              <a:t>1</a:t>
            </a:r>
            <a:r>
              <a:rPr lang="en-US" dirty="0"/>
              <a:t>, to the Boeing 737 MAX</a:t>
            </a:r>
            <a:r>
              <a:rPr lang="en-US" baseline="30000" dirty="0"/>
              <a:t>2</a:t>
            </a:r>
            <a:r>
              <a:rPr lang="en-US" dirty="0"/>
              <a:t>, perhaps, we as data professionals specifically, and software developers generally, we do need some regulation, or at least, ethical commitments to practice.</a:t>
            </a:r>
          </a:p>
          <a:p>
            <a:endParaRPr lang="en-US" dirty="0"/>
          </a:p>
          <a:p>
            <a:r>
              <a:rPr lang="en-US" sz="1200" b="0" i="0" kern="1200" dirty="0">
                <a:solidFill>
                  <a:schemeClr val="tx1"/>
                </a:solidFill>
                <a:effectLst/>
                <a:latin typeface="+mn-lt"/>
                <a:ea typeface="+mn-ea"/>
                <a:cs typeface="+mn-cs"/>
              </a:rPr>
              <a:t>Oren Etzioni, CEO of the </a:t>
            </a:r>
            <a:r>
              <a:rPr lang="en-US" sz="1200" b="0" i="0" u="none" strike="noStrike" kern="1200" dirty="0">
                <a:solidFill>
                  <a:schemeClr val="tx1"/>
                </a:solidFill>
                <a:effectLst/>
                <a:latin typeface="+mn-lt"/>
                <a:ea typeface="+mn-ea"/>
                <a:cs typeface="+mn-cs"/>
                <a:hlinkClick r:id="rId3"/>
              </a:rPr>
              <a:t>Allen Institute for Artificial Intelligence</a:t>
            </a:r>
            <a:r>
              <a:rPr lang="en-US" sz="1200" b="0" i="0" kern="1200" dirty="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&lt;next, read slide&gt;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CA" dirty="0"/>
              <a:t>Colin Allen, a researche</a:t>
            </a:r>
            <a:r>
              <a:rPr lang="en-CA" i="0" dirty="0"/>
              <a:t>r </a:t>
            </a:r>
            <a:r>
              <a:rPr lang="en-US" sz="1200" b="0" i="0" kern="1200" dirty="0">
                <a:solidFill>
                  <a:schemeClr val="tx1"/>
                </a:solidFill>
                <a:effectLst/>
                <a:latin typeface="+mn-lt"/>
                <a:ea typeface="+mn-ea"/>
                <a:cs typeface="+mn-cs"/>
              </a:rPr>
              <a:t>in Cognitive Science and History, said </a:t>
            </a:r>
          </a:p>
          <a:p>
            <a:r>
              <a:rPr lang="en-US" sz="1200" b="0" i="0" kern="1200" dirty="0">
                <a:solidFill>
                  <a:schemeClr val="tx1"/>
                </a:solidFill>
                <a:effectLst/>
                <a:latin typeface="+mn-lt"/>
                <a:ea typeface="+mn-ea"/>
                <a:cs typeface="+mn-cs"/>
              </a:rPr>
              <a:t>&lt;read slide&gt;</a:t>
            </a:r>
            <a:endParaRPr lang="en-CA" sz="2800" b="0" i="0" kern="1200" dirty="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 if you’re interested in hiring my services please feel free to reach out to me via email to discuss what I can do for you and your organization. I have over 15 years of HR experience and have consulted with multiple businesses to help improve workplace behavior and ultimately productivity for your teams. </a:t>
            </a:r>
          </a:p>
        </p:txBody>
      </p:sp>
      <p:sp>
        <p:nvSpPr>
          <p:cNvPr id="4" name="Slide Number Placeholder 3"/>
          <p:cNvSpPr>
            <a:spLocks noGrp="1"/>
          </p:cNvSpPr>
          <p:nvPr>
            <p:ph type="sldNum" sz="quarter" idx="5"/>
          </p:nvPr>
        </p:nvSpPr>
        <p:spPr/>
        <p:txBody>
          <a:bodyPr/>
          <a:lstStyle/>
          <a:p>
            <a:fld id="{2E6DE88F-1F85-4A27-9D34-D74A50E7B0DA}" type="slidenum">
              <a:rPr lang="en-US" smtClean="0"/>
              <a:t>62</a:t>
            </a:fld>
            <a:endParaRPr lang="en-US" dirty="0"/>
          </a:p>
        </p:txBody>
      </p:sp>
    </p:spTree>
    <p:extLst>
      <p:ext uri="{BB962C8B-B14F-4D97-AF65-F5344CB8AC3E}">
        <p14:creationId xmlns:p14="http://schemas.microsoft.com/office/powerpoint/2010/main" val="427589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br>
            <a:r>
              <a:rPr lang="en-US" sz="1200" dirty="0"/>
              <a:t>Laura Douglas an AI researcher defines bias as…</a:t>
            </a:r>
            <a:br>
              <a:rPr lang="en-US" sz="1200" dirty="0"/>
            </a:br>
            <a:r>
              <a:rPr lang="en-US" sz="1200" dirty="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presentation is about our ethical responsibilities as data professionals to </a:t>
            </a:r>
            <a:r>
              <a:rPr lang="en-US" sz="1200" b="1" dirty="0"/>
              <a:t>become aware </a:t>
            </a:r>
            <a:r>
              <a:rPr lang="en-US" sz="1200" dirty="0"/>
              <a:t>of bias, </a:t>
            </a:r>
            <a:r>
              <a:rPr lang="en-US" sz="1200" b="1" dirty="0"/>
              <a:t>acknowledge </a:t>
            </a:r>
            <a:r>
              <a:rPr lang="en-US" sz="1200" dirty="0"/>
              <a:t>it, and </a:t>
            </a:r>
            <a:r>
              <a:rPr lang="en-US" sz="1200" b="1" dirty="0"/>
              <a:t>be accountable </a:t>
            </a:r>
            <a:r>
              <a:rPr lang="en-US" sz="1200" dirty="0"/>
              <a:t>for it.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D8B-DBD0-4D91-A9DB-D3A98E804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7403698-30EC-4297-87E7-0D4D015FD0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2BDF82-17CE-42F0-86AB-407129922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574505-BA65-423B-903A-51AA0C096B4E}"/>
              </a:ext>
            </a:extLst>
          </p:cNvPr>
          <p:cNvSpPr>
            <a:spLocks noGrp="1"/>
          </p:cNvSpPr>
          <p:nvPr>
            <p:ph type="dt" sz="half" idx="10"/>
          </p:nvPr>
        </p:nvSpPr>
        <p:spPr/>
        <p:txBody>
          <a:bodyPr/>
          <a:lstStyle/>
          <a:p>
            <a:fld id="{A99FF317-3A4F-4553-A694-04A7852D185E}" type="datetimeFigureOut">
              <a:rPr lang="en-US" smtClean="0"/>
              <a:t>10/22/2020</a:t>
            </a:fld>
            <a:endParaRPr lang="en-US"/>
          </a:p>
        </p:txBody>
      </p:sp>
      <p:sp>
        <p:nvSpPr>
          <p:cNvPr id="6" name="Footer Placeholder 5">
            <a:extLst>
              <a:ext uri="{FF2B5EF4-FFF2-40B4-BE49-F238E27FC236}">
                <a16:creationId xmlns:a16="http://schemas.microsoft.com/office/drawing/2014/main" id="{9EFE9166-FC2F-4DFD-A948-16AF44FE6D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8F83B-DAFD-4360-8A6D-CE3B9992E17B}"/>
              </a:ext>
            </a:extLst>
          </p:cNvPr>
          <p:cNvSpPr>
            <a:spLocks noGrp="1"/>
          </p:cNvSpPr>
          <p:nvPr>
            <p:ph type="sldNum" sz="quarter" idx="12"/>
          </p:nvPr>
        </p:nvSpPr>
        <p:spPr/>
        <p:txBody>
          <a:bodyPr/>
          <a:lstStyle/>
          <a:p>
            <a:fld id="{03E557D3-3089-47A0-BE9E-4A1AA3876577}" type="slidenum">
              <a:rPr lang="en-US" smtClean="0"/>
              <a:t>‹#›</a:t>
            </a:fld>
            <a:endParaRPr lang="en-US"/>
          </a:p>
        </p:txBody>
      </p:sp>
    </p:spTree>
    <p:extLst>
      <p:ext uri="{BB962C8B-B14F-4D97-AF65-F5344CB8AC3E}">
        <p14:creationId xmlns:p14="http://schemas.microsoft.com/office/powerpoint/2010/main" val="2849366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2020661"/>
            <a:ext cx="8534400" cy="85725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243763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315200" cy="571500"/>
          </a:xfrm>
        </p:spPr>
        <p:txBody>
          <a:bodyPr>
            <a:noAutofit/>
          </a:bodyPr>
          <a:lstStyle>
            <a:lvl1pPr>
              <a:defRPr sz="3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457200" y="628651"/>
            <a:ext cx="8229600" cy="36576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3651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2438400" y="1592038"/>
            <a:ext cx="4267200" cy="1959428"/>
          </a:xfrm>
        </p:spPr>
        <p:txBody>
          <a:bodyPr/>
          <a:lstStyle/>
          <a:p>
            <a:r>
              <a:rPr lang="en-US"/>
              <a:t>Click icon to add media</a:t>
            </a:r>
          </a:p>
        </p:txBody>
      </p:sp>
    </p:spTree>
    <p:extLst>
      <p:ext uri="{BB962C8B-B14F-4D97-AF65-F5344CB8AC3E}">
        <p14:creationId xmlns:p14="http://schemas.microsoft.com/office/powerpoint/2010/main" val="508204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59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571500"/>
          </a:xfrm>
        </p:spPr>
        <p:txBody>
          <a:bodyPr>
            <a:normAutofit/>
          </a:bodyPr>
          <a:lstStyle>
            <a:lvl1pPr>
              <a:defRPr sz="3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40353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538933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080189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82648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090771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074083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28800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7830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237057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35423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970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711811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2" name="TextBox 1"/>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4009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4" name="TextBox 3"/>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6" name="TextBox 5"/>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983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3" name="TextBox 12"/>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264521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9" y="0"/>
            <a:ext cx="7506482" cy="51435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7207674" y="0"/>
            <a:ext cx="1936327" cy="51435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2" name="TextBox 11"/>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3" name="TextBox 12"/>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2771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653992" y="309752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200440" y="2736750"/>
            <a:ext cx="4789979" cy="415498"/>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spc="450" dirty="0">
                <a:solidFill>
                  <a:schemeClr val="accent1"/>
                </a:solidFill>
              </a:rPr>
              <a:t>▪▪▪▪▪▪▪▪▪▪▪▪▪▪▪▪▪▪▪▪▪▪▪▪▪▪▪▪▪▪▪▪▪▪▪▪▪▪▪▪▪▪▪▪</a:t>
            </a:r>
            <a:endParaRPr lang="en-US" sz="1050" dirty="0">
              <a:solidFill>
                <a:schemeClr val="accent1"/>
              </a:solidFill>
            </a:endParaRPr>
          </a:p>
        </p:txBody>
      </p:sp>
    </p:spTree>
    <p:extLst>
      <p:ext uri="{BB962C8B-B14F-4D97-AF65-F5344CB8AC3E}">
        <p14:creationId xmlns:p14="http://schemas.microsoft.com/office/powerpoint/2010/main" val="36019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06482" cy="51435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7484165" y="0"/>
            <a:ext cx="1659836" cy="51435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2259304" y="1810980"/>
            <a:ext cx="4499951" cy="695217"/>
          </a:xfrm>
          <a:prstGeom prst="rect">
            <a:avLst/>
          </a:prstGeom>
        </p:spPr>
      </p:pic>
      <p:sp>
        <p:nvSpPr>
          <p:cNvPr id="10" name="TextBox 9"/>
          <p:cNvSpPr txBox="1"/>
          <p:nvPr/>
        </p:nvSpPr>
        <p:spPr>
          <a:xfrm>
            <a:off x="2191691" y="2732202"/>
            <a:ext cx="4714605" cy="300082"/>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solidFill>
                  <a:schemeClr val="accent1"/>
                </a:solidFill>
              </a:rPr>
              <a:t>∙∙∙∙∙∙∙∙∙∙∙∙∙∙∙∙∙∙∙∙∙∙∙∙∙∙∙∙∙∙∙∙∙∙∙∙∙∙∙∙∙∙∙∙∙∙∙∙∙∙∙∙∙∙∙∙∙∙∙∙∙∙∙∙∙∙∙∙∙∙∙∙∙∙∙∙∙∙∙∙∙∙∙∙∙∙∙∙∙∙∙∙∙∙∙∙∙∙∙∙∙∙∙∙∙</a:t>
            </a:r>
          </a:p>
        </p:txBody>
      </p:sp>
      <p:sp>
        <p:nvSpPr>
          <p:cNvPr id="11" name="TextBox 10"/>
          <p:cNvSpPr txBox="1"/>
          <p:nvPr/>
        </p:nvSpPr>
        <p:spPr>
          <a:xfrm>
            <a:off x="2653992" y="3134592"/>
            <a:ext cx="3710576" cy="323165"/>
          </a:xfrm>
          <a:prstGeom prst="rect">
            <a:avLst/>
          </a:prstGeom>
          <a:noFill/>
        </p:spPr>
        <p:txBody>
          <a:bodyPr wrap="square" rtlCol="0">
            <a:spAutoFit/>
          </a:bodyPr>
          <a:lstStyle/>
          <a:p>
            <a:r>
              <a:rPr lang="en-US" sz="1500" spc="203"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7651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6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71672" y="237147"/>
            <a:ext cx="3466592" cy="535569"/>
          </a:xfrm>
          <a:prstGeom prst="rect">
            <a:avLst/>
          </a:prstGeom>
        </p:spPr>
      </p:pic>
    </p:spTree>
    <p:extLst>
      <p:ext uri="{BB962C8B-B14F-4D97-AF65-F5344CB8AC3E}">
        <p14:creationId xmlns:p14="http://schemas.microsoft.com/office/powerpoint/2010/main" val="2521939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247" y="1563130"/>
            <a:ext cx="7395506" cy="672415"/>
          </a:xfrm>
        </p:spPr>
        <p:txBody>
          <a:bodyPr/>
          <a:lstStyle>
            <a:lvl1pPr marL="127222" indent="-127222">
              <a:defRPr sz="441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4235841" y="3591965"/>
            <a:ext cx="4033912" cy="787617"/>
          </a:xfrm>
        </p:spPr>
        <p:txBody>
          <a:bodyPr/>
          <a:lstStyle>
            <a:lvl1pPr marL="0" indent="0">
              <a:buNone/>
              <a:defRPr sz="2353">
                <a:gradFill>
                  <a:gsLst>
                    <a:gs pos="1250">
                      <a:schemeClr val="bg1"/>
                    </a:gs>
                    <a:gs pos="100000">
                      <a:schemeClr val="bg1"/>
                    </a:gs>
                  </a:gsLst>
                  <a:lin ang="5400000" scaled="0"/>
                </a:gradFill>
              </a:defRPr>
            </a:lvl1pPr>
            <a:lvl2pPr marL="252109" indent="0">
              <a:buNone/>
              <a:defRPr/>
            </a:lvl2pPr>
            <a:lvl3pPr marL="420181" indent="0">
              <a:buNone/>
              <a:defRPr/>
            </a:lvl3pPr>
            <a:lvl4pPr marL="588254" indent="0">
              <a:buNone/>
              <a:defRPr/>
            </a:lvl4pPr>
            <a:lvl5pPr marL="756326"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5023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32864032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70238"/>
          </a:xfrm>
          <a:noFill/>
        </p:spPr>
        <p:txBody>
          <a:bodyPr tIns="91440" bIns="91440" anchor="t" anchorCtr="0">
            <a:spAutoFit/>
          </a:bodyPr>
          <a:lstStyle>
            <a:lvl1pPr algn="ctr">
              <a:defRPr sz="4950"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138" y="4450576"/>
            <a:ext cx="385109" cy="385109"/>
          </a:xfrm>
          <a:prstGeom prst="rect">
            <a:avLst/>
          </a:prstGeom>
        </p:spPr>
      </p:pic>
    </p:spTree>
    <p:extLst>
      <p:ext uri="{BB962C8B-B14F-4D97-AF65-F5344CB8AC3E}">
        <p14:creationId xmlns:p14="http://schemas.microsoft.com/office/powerpoint/2010/main" val="24979542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36859713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4811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
            <a:ext cx="7886700" cy="994172"/>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628650" y="1184009"/>
            <a:ext cx="7886700" cy="2869376"/>
          </a:xfrm>
        </p:spPr>
        <p:txBody>
          <a:bodyPr/>
          <a:lstStyle>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9690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965" y="315478"/>
            <a:ext cx="4033911" cy="424732"/>
          </a:xfrm>
        </p:spPr>
        <p:txBody>
          <a:bodyPr>
            <a:spAutoFit/>
          </a:bodyPr>
          <a:lstStyle>
            <a:lvl1pPr>
              <a:defRPr sz="24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4553325" y="0"/>
            <a:ext cx="4590675" cy="51435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870" t="40311" r="34969" b="49635"/>
          <a:stretch/>
        </p:blipFill>
        <p:spPr>
          <a:xfrm>
            <a:off x="161035" y="4821045"/>
            <a:ext cx="1066647" cy="164791"/>
          </a:xfrm>
          <a:prstGeom prst="rect">
            <a:avLst/>
          </a:prstGeom>
        </p:spPr>
      </p:pic>
      <p:sp>
        <p:nvSpPr>
          <p:cNvPr id="6" name="Text Placeholder 5"/>
          <p:cNvSpPr>
            <a:spLocks noGrp="1"/>
          </p:cNvSpPr>
          <p:nvPr>
            <p:ph type="body" sz="quarter" idx="11"/>
          </p:nvPr>
        </p:nvSpPr>
        <p:spPr>
          <a:xfrm>
            <a:off x="694359" y="1575793"/>
            <a:ext cx="3077765" cy="199191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25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0"/>
            <a:ext cx="7886700" cy="99417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6286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29150" y="1503759"/>
            <a:ext cx="3886200" cy="1088333"/>
          </a:xfrm>
        </p:spPr>
        <p:txBody>
          <a:bodyPr/>
          <a:lstStyle>
            <a:lvl1pPr>
              <a:defRPr>
                <a:solidFill>
                  <a:schemeClr val="tx1"/>
                </a:solidFill>
              </a:defRPr>
            </a:lvl1pPr>
            <a:lvl2pPr>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220792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6567" y="1563129"/>
            <a:ext cx="6050867" cy="1344829"/>
          </a:xfrm>
          <a:noFill/>
        </p:spPr>
        <p:txBody>
          <a:bodyPr wrap="square" tIns="91440" bIns="91440" anchor="t" anchorCtr="0">
            <a:noAutofit/>
          </a:bodyPr>
          <a:lstStyle>
            <a:lvl1pPr>
              <a:defRPr sz="4412" spc="-74"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442465" y="4272182"/>
            <a:ext cx="2945126" cy="529379"/>
          </a:xfrm>
          <a:prstGeom prst="rect">
            <a:avLst/>
          </a:prstGeom>
        </p:spPr>
      </p:pic>
    </p:spTree>
    <p:extLst>
      <p:ext uri="{BB962C8B-B14F-4D97-AF65-F5344CB8AC3E}">
        <p14:creationId xmlns:p14="http://schemas.microsoft.com/office/powerpoint/2010/main" val="254623898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7935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628651" y="1326952"/>
            <a:ext cx="3868340"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8651" y="1944886"/>
            <a:ext cx="3868340"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7959" y="1326952"/>
            <a:ext cx="3887391" cy="617934"/>
          </a:xfrm>
        </p:spPr>
        <p:txBody>
          <a:bodyPr anchor="b"/>
          <a:lstStyle>
            <a:lvl1pPr marL="0" indent="0">
              <a:buNone/>
              <a:defRPr sz="1800" b="1">
                <a:solidFill>
                  <a:schemeClr val="accent3"/>
                </a:solidFill>
                <a:latin typeface="Segoe UI Light" charset="0"/>
                <a:ea typeface="Segoe UI Light" charset="0"/>
                <a:cs typeface="Segoe UI 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1944886"/>
            <a:ext cx="3887391" cy="1054037"/>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889314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750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Tree>
    <p:extLst>
      <p:ext uri="{BB962C8B-B14F-4D97-AF65-F5344CB8AC3E}">
        <p14:creationId xmlns:p14="http://schemas.microsoft.com/office/powerpoint/2010/main" val="3173594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24154541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528253" y="2533706"/>
            <a:ext cx="3451022" cy="524213"/>
          </a:xfrm>
          <a:prstGeom prst="rect">
            <a:avLst/>
          </a:prstGeom>
        </p:spPr>
      </p:pic>
    </p:spTree>
    <p:extLst>
      <p:ext uri="{BB962C8B-B14F-4D97-AF65-F5344CB8AC3E}">
        <p14:creationId xmlns:p14="http://schemas.microsoft.com/office/powerpoint/2010/main" val="294516897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9143999" cy="5143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725" y="1289798"/>
            <a:ext cx="2081867" cy="2081867"/>
          </a:xfrm>
          <a:prstGeom prst="rect">
            <a:avLst/>
          </a:prstGeom>
        </p:spPr>
      </p:pic>
      <p:sp>
        <p:nvSpPr>
          <p:cNvPr id="5" name="TextBox 4"/>
          <p:cNvSpPr txBox="1"/>
          <p:nvPr/>
        </p:nvSpPr>
        <p:spPr>
          <a:xfrm>
            <a:off x="3263388" y="3391961"/>
            <a:ext cx="3234848" cy="600164"/>
          </a:xfrm>
          <a:prstGeom prst="rect">
            <a:avLst/>
          </a:prstGeom>
          <a:noFill/>
        </p:spPr>
        <p:txBody>
          <a:bodyPr wrap="square" rtlCol="0">
            <a:spAutoFit/>
          </a:bodyPr>
          <a:lstStyle/>
          <a:p>
            <a:r>
              <a:rPr lang="en-US" sz="33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25077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©2016</a:t>
            </a:r>
            <a:r>
              <a:rPr lang="en-US" sz="515" baseline="0" dirty="0">
                <a:gradFill>
                  <a:gsLst>
                    <a:gs pos="0">
                      <a:schemeClr val="tx1"/>
                    </a:gs>
                    <a:gs pos="100000">
                      <a:schemeClr val="tx1"/>
                    </a:gs>
                  </a:gsLst>
                  <a:lin ang="5400000" scaled="0"/>
                </a:gradFill>
                <a:cs typeface="Segoe UI" pitchFamily="34" charset="0"/>
              </a:rPr>
              <a:t> Marquam</a:t>
            </a:r>
            <a:r>
              <a:rPr lang="en-US" sz="515"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523399" y="2522350"/>
            <a:ext cx="3466592" cy="535569"/>
          </a:xfrm>
          <a:prstGeom prst="rect">
            <a:avLst/>
          </a:prstGeom>
        </p:spPr>
      </p:pic>
    </p:spTree>
    <p:extLst>
      <p:ext uri="{BB962C8B-B14F-4D97-AF65-F5344CB8AC3E}">
        <p14:creationId xmlns:p14="http://schemas.microsoft.com/office/powerpoint/2010/main" val="270816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55242" y="46696"/>
            <a:ext cx="9079421" cy="2521553"/>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grpSp>
        <p:nvGrpSpPr>
          <p:cNvPr id="1279" name="Group 2440"/>
          <p:cNvGrpSpPr/>
          <p:nvPr/>
        </p:nvGrpSpPr>
        <p:grpSpPr>
          <a:xfrm>
            <a:off x="65364" y="2584591"/>
            <a:ext cx="9079421" cy="2521553"/>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4"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4" dirty="0">
                  <a:solidFill>
                    <a:srgbClr val="000000"/>
                  </a:solidFill>
                </a:endParaRPr>
              </a:p>
            </p:txBody>
          </p:sp>
        </p:grpSp>
      </p:grpSp>
      <p:sp>
        <p:nvSpPr>
          <p:cNvPr id="2554" name="Rectangle 2553"/>
          <p:cNvSpPr/>
          <p:nvPr/>
        </p:nvSpPr>
        <p:spPr bwMode="auto">
          <a:xfrm>
            <a:off x="1" y="0"/>
            <a:ext cx="9144000" cy="51435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291887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198428" y="1268016"/>
            <a:ext cx="5363375" cy="3364990"/>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5561803" y="1268017"/>
            <a:ext cx="3381436" cy="3345923"/>
          </a:xfrm>
        </p:spPr>
        <p:txBody>
          <a:bodyPr/>
          <a:lstStyle>
            <a:lvl1pPr marL="0" indent="0">
              <a:lnSpc>
                <a:spcPct val="100000"/>
              </a:lnSpc>
              <a:spcBef>
                <a:spcPts val="1471"/>
              </a:spcBef>
              <a:buFontTx/>
              <a:buNone/>
              <a:defRPr sz="2353">
                <a:solidFill>
                  <a:schemeClr val="accent3"/>
                </a:solidFill>
              </a:defRPr>
            </a:lvl1pPr>
            <a:lvl2pPr marL="252109" indent="0">
              <a:lnSpc>
                <a:spcPct val="100000"/>
              </a:lnSpc>
              <a:spcBef>
                <a:spcPts val="1471"/>
              </a:spcBef>
              <a:buFontTx/>
              <a:buNone/>
              <a:defRPr>
                <a:latin typeface="Segoe UI Light" charset="0"/>
                <a:ea typeface="Segoe UI Light" charset="0"/>
                <a:cs typeface="Segoe UI Light" charset="0"/>
              </a:defRPr>
            </a:lvl2pPr>
            <a:lvl3pPr marL="420181" indent="0">
              <a:lnSpc>
                <a:spcPct val="100000"/>
              </a:lnSpc>
              <a:spcBef>
                <a:spcPts val="1471"/>
              </a:spcBef>
              <a:buFontTx/>
              <a:buNone/>
              <a:defRPr>
                <a:latin typeface="Segoe UI Light" charset="0"/>
                <a:ea typeface="Segoe UI Light" charset="0"/>
                <a:cs typeface="Segoe UI Light" charset="0"/>
              </a:defRPr>
            </a:lvl3pPr>
            <a:lvl4pPr marL="588254" indent="0">
              <a:lnSpc>
                <a:spcPct val="100000"/>
              </a:lnSpc>
              <a:spcBef>
                <a:spcPts val="1471"/>
              </a:spcBef>
              <a:buFontTx/>
              <a:buNone/>
              <a:defRPr>
                <a:latin typeface="Segoe UI Light" charset="0"/>
                <a:ea typeface="Segoe UI Light" charset="0"/>
                <a:cs typeface="Segoe UI Light" charset="0"/>
              </a:defRPr>
            </a:lvl4pPr>
            <a:lvl5pPr marL="756326" indent="0">
              <a:lnSpc>
                <a:spcPct val="100000"/>
              </a:lnSpc>
              <a:spcBef>
                <a:spcPts val="147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8" name="Title Placeholder 1"/>
          <p:cNvSpPr>
            <a:spLocks noGrp="1"/>
          </p:cNvSpPr>
          <p:nvPr>
            <p:ph type="title" hasCustomPrompt="1"/>
          </p:nvPr>
        </p:nvSpPr>
        <p:spPr>
          <a:xfrm>
            <a:off x="228600" y="3573"/>
            <a:ext cx="7886700" cy="99417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6211920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326951" y="1268016"/>
            <a:ext cx="5063639" cy="3365122"/>
          </a:xfrm>
          <a:solidFill>
            <a:schemeClr val="bg1">
              <a:lumMod val="95000"/>
            </a:schemeClr>
          </a:solidFill>
          <a:ln w="63500">
            <a:solidFill>
              <a:schemeClr val="accent4"/>
            </a:solidFill>
            <a:miter lim="800000"/>
          </a:ln>
        </p:spPr>
        <p:txBody>
          <a:bodyPr wrap="square">
            <a:normAutofit/>
          </a:bodyPr>
          <a:lstStyle>
            <a:lvl1pPr marL="0" indent="0" defTabSz="274268">
              <a:lnSpc>
                <a:spcPct val="100000"/>
              </a:lnSpc>
              <a:spcBef>
                <a:spcPts val="0"/>
              </a:spcBef>
              <a:buClr>
                <a:schemeClr val="tx1"/>
              </a:buClr>
              <a:buFont typeface="Wingdings" pitchFamily="2" charset="2"/>
              <a:buNone/>
              <a:defRPr sz="1350" baseline="0">
                <a:solidFill>
                  <a:schemeClr val="tx1"/>
                </a:solidFill>
                <a:latin typeface="Consolas" panose="020B0609020204030204" pitchFamily="49" charset="0"/>
                <a:cs typeface="Consolas" panose="020B0609020204030204" pitchFamily="49" charset="0"/>
              </a:defRPr>
            </a:lvl1pPr>
            <a:lvl2pPr marL="274268" indent="0" defTabSz="274268">
              <a:lnSpc>
                <a:spcPct val="100000"/>
              </a:lnSpc>
              <a:spcBef>
                <a:spcPts val="0"/>
              </a:spcBef>
              <a:buNone/>
              <a:defRPr sz="1350">
                <a:latin typeface="Consolas" panose="020B0609020204030204" pitchFamily="49" charset="0"/>
                <a:cs typeface="Consolas" panose="020B0609020204030204" pitchFamily="49" charset="0"/>
              </a:defRPr>
            </a:lvl2pPr>
            <a:lvl3pPr marL="548534" indent="0" defTabSz="274268">
              <a:lnSpc>
                <a:spcPct val="100000"/>
              </a:lnSpc>
              <a:spcBef>
                <a:spcPts val="0"/>
              </a:spcBef>
              <a:buNone/>
              <a:tabLst/>
              <a:defRPr sz="1350">
                <a:latin typeface="Consolas" panose="020B0609020204030204" pitchFamily="49" charset="0"/>
                <a:cs typeface="Consolas" panose="020B0609020204030204" pitchFamily="49" charset="0"/>
              </a:defRPr>
            </a:lvl3pPr>
            <a:lvl4pPr marL="822802" indent="0" defTabSz="274268">
              <a:lnSpc>
                <a:spcPct val="100000"/>
              </a:lnSpc>
              <a:spcBef>
                <a:spcPts val="0"/>
              </a:spcBef>
              <a:buNone/>
              <a:defRPr sz="1350">
                <a:latin typeface="Consolas" panose="020B0609020204030204" pitchFamily="49" charset="0"/>
                <a:cs typeface="Consolas" panose="020B0609020204030204" pitchFamily="49" charset="0"/>
              </a:defRPr>
            </a:lvl4pPr>
            <a:lvl5pPr marL="1097069" indent="0" defTabSz="274268">
              <a:lnSpc>
                <a:spcPct val="100000"/>
              </a:lnSpc>
              <a:spcBef>
                <a:spcPts val="0"/>
              </a:spcBef>
              <a:buNone/>
              <a:tabLst/>
              <a:defRPr sz="135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5561803" y="1268017"/>
            <a:ext cx="3381436" cy="3345923"/>
          </a:xfrm>
        </p:spPr>
        <p:txBody>
          <a:bodyPr/>
          <a:lstStyle>
            <a:lvl1pPr marL="0" indent="0">
              <a:lnSpc>
                <a:spcPct val="100000"/>
              </a:lnSpc>
              <a:spcBef>
                <a:spcPts val="1471"/>
              </a:spcBef>
              <a:buFontTx/>
              <a:buNone/>
              <a:defRPr lang="en-US" sz="1765" kern="1200" dirty="0" smtClean="0">
                <a:solidFill>
                  <a:schemeClr val="accent3"/>
                </a:solidFill>
                <a:latin typeface="Segoe UI Light" charset="0"/>
                <a:ea typeface="Segoe UI Light" charset="0"/>
                <a:cs typeface="Segoe UI Light" charset="0"/>
              </a:defRPr>
            </a:lvl1pPr>
            <a:lvl2pPr marL="252109" indent="0">
              <a:lnSpc>
                <a:spcPct val="100000"/>
              </a:lnSpc>
              <a:spcBef>
                <a:spcPts val="1471"/>
              </a:spcBef>
              <a:buFontTx/>
              <a:buNone/>
              <a:defRPr lang="en-US" sz="1441" b="0" kern="1200" dirty="0" smtClean="0">
                <a:solidFill>
                  <a:schemeClr val="tx1"/>
                </a:solidFill>
                <a:latin typeface="Segoe UI Light" charset="0"/>
                <a:ea typeface="Segoe UI Light" charset="0"/>
                <a:cs typeface="Segoe UI Light" charset="0"/>
              </a:defRPr>
            </a:lvl2pPr>
            <a:lvl3pPr marL="420181" indent="0">
              <a:lnSpc>
                <a:spcPct val="100000"/>
              </a:lnSpc>
              <a:spcBef>
                <a:spcPts val="1471"/>
              </a:spcBef>
              <a:buFontTx/>
              <a:buNone/>
              <a:defRPr/>
            </a:lvl3pPr>
            <a:lvl4pPr marL="588254" indent="0">
              <a:lnSpc>
                <a:spcPct val="100000"/>
              </a:lnSpc>
              <a:spcBef>
                <a:spcPts val="1471"/>
              </a:spcBef>
              <a:buFontTx/>
              <a:buNone/>
              <a:defRPr/>
            </a:lvl4pPr>
            <a:lvl5pPr marL="756326" indent="0">
              <a:lnSpc>
                <a:spcPct val="100000"/>
              </a:lnSpc>
              <a:spcBef>
                <a:spcPts val="1471"/>
              </a:spcBef>
              <a:buFontTx/>
              <a:buNone/>
              <a:defRPr/>
            </a:lvl5pPr>
          </a:lstStyle>
          <a:p>
            <a:pPr marL="0" lvl="0" indent="0" algn="l" defTabSz="685129" rtl="0" fontAlgn="base">
              <a:lnSpc>
                <a:spcPct val="100000"/>
              </a:lnSpc>
              <a:spcBef>
                <a:spcPts val="900"/>
              </a:spcBef>
              <a:spcAft>
                <a:spcPts val="882"/>
              </a:spcAft>
              <a:buClr>
                <a:schemeClr val="tx1"/>
              </a:buClr>
              <a:buSzPct val="90000"/>
              <a:buFont typeface="Wingdings" pitchFamily="2" charset="2"/>
              <a:buNone/>
            </a:pPr>
            <a:r>
              <a:rPr lang="en-US" dirty="0"/>
              <a:t>Click to edit Master text styles</a:t>
            </a:r>
          </a:p>
          <a:p>
            <a:pPr marL="0" lvl="1" indent="0" algn="l" defTabSz="685129" rtl="0" fontAlgn="base">
              <a:lnSpc>
                <a:spcPct val="100000"/>
              </a:lnSpc>
              <a:spcBef>
                <a:spcPts val="450"/>
              </a:spcBef>
              <a:spcAft>
                <a:spcPts val="882"/>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309989" y="4649196"/>
            <a:ext cx="1599748" cy="247152"/>
          </a:xfrm>
          <a:prstGeom prst="rect">
            <a:avLst/>
          </a:prstGeom>
        </p:spPr>
      </p:pic>
      <p:sp>
        <p:nvSpPr>
          <p:cNvPr id="9" name="Title 1"/>
          <p:cNvSpPr>
            <a:spLocks noGrp="1"/>
          </p:cNvSpPr>
          <p:nvPr>
            <p:ph type="title" hasCustomPrompt="1"/>
          </p:nvPr>
        </p:nvSpPr>
        <p:spPr>
          <a:xfrm>
            <a:off x="223163" y="1"/>
            <a:ext cx="7886700" cy="99417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414164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4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2"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369734"/>
          </a:xfrm>
        </p:spPr>
        <p:txBody>
          <a:bodyPr wrap="square">
            <a:spAutoFit/>
          </a:bodyPr>
          <a:lstStyle>
            <a:lvl1pPr marL="0" indent="0">
              <a:spcBef>
                <a:spcPts val="900"/>
              </a:spcBef>
              <a:buClr>
                <a:schemeClr val="tx1"/>
              </a:buClr>
              <a:buFont typeface="Wingdings" pitchFamily="2" charset="2"/>
              <a:buNone/>
              <a:defRPr sz="2100">
                <a:solidFill>
                  <a:schemeClr val="accent3"/>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92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 id="2147483721" r:id="rId3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918482"/>
            <a:ext cx="86868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079682"/>
            <a:ext cx="8229600" cy="2206570"/>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61783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lgn="ctr" defTabSz="342900" rtl="0" eaLnBrk="1" latinLnBrk="0" hangingPunct="1">
        <a:spcBef>
          <a:spcPct val="0"/>
        </a:spcBef>
        <a:buNone/>
        <a:defRPr sz="33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257175" indent="-257175" algn="l" defTabSz="342900" rtl="0" eaLnBrk="1" latinLnBrk="0" hangingPunct="1">
        <a:spcBef>
          <a:spcPct val="20000"/>
        </a:spcBef>
        <a:buFont typeface="Arial"/>
        <a:buNone/>
        <a:defRPr sz="1800" b="1" kern="1200" cap="none" baseline="0">
          <a:solidFill>
            <a:srgbClr val="7EBF36"/>
          </a:solidFill>
          <a:latin typeface="Roboto" panose="02000000000000000000" pitchFamily="2" charset="0"/>
          <a:ea typeface="Roboto" panose="02000000000000000000" pitchFamily="2" charset="0"/>
          <a:cs typeface="+mn-cs"/>
        </a:defRPr>
      </a:lvl1pPr>
      <a:lvl2pPr marL="557213" indent="-214313" algn="l" defTabSz="342900" rtl="0" eaLnBrk="1" latinLnBrk="0" hangingPunct="1">
        <a:spcBef>
          <a:spcPct val="20000"/>
        </a:spcBef>
        <a:buFont typeface="Arial"/>
        <a:buNone/>
        <a:defRPr sz="1500" kern="1200" baseline="0">
          <a:solidFill>
            <a:srgbClr val="3D156F"/>
          </a:solidFill>
          <a:latin typeface="Roboto" panose="02000000000000000000" pitchFamily="2" charset="0"/>
          <a:ea typeface="Roboto" panose="02000000000000000000" pitchFamily="2" charset="0"/>
          <a:cs typeface="+mn-cs"/>
        </a:defRPr>
      </a:lvl2pPr>
      <a:lvl3pPr marL="857250" indent="-171450" algn="l" defTabSz="342900" rtl="0" eaLnBrk="1" latinLnBrk="0" hangingPunct="1">
        <a:spcBef>
          <a:spcPct val="20000"/>
        </a:spcBef>
        <a:buFont typeface="Arial"/>
        <a:buNone/>
        <a:defRPr sz="1350" b="1" kern="1200" baseline="0">
          <a:solidFill>
            <a:srgbClr val="3D156F"/>
          </a:solidFill>
          <a:latin typeface="Roboto" panose="02000000000000000000" pitchFamily="2" charset="0"/>
          <a:ea typeface="Roboto" panose="02000000000000000000" pitchFamily="2" charset="0"/>
          <a:cs typeface="+mn-cs"/>
        </a:defRPr>
      </a:lvl3pPr>
      <a:lvl4pPr marL="1200150" indent="-171450" algn="l" defTabSz="342900" rtl="0" eaLnBrk="1" latinLnBrk="0" hangingPunct="1">
        <a:spcBef>
          <a:spcPct val="20000"/>
        </a:spcBef>
        <a:buFont typeface="Arial"/>
        <a:buChar char="–"/>
        <a:defRPr sz="1050" kern="1200" baseline="0">
          <a:solidFill>
            <a:srgbClr val="3D156F"/>
          </a:solidFill>
          <a:latin typeface="Roboto" panose="02000000000000000000" pitchFamily="2" charset="0"/>
          <a:ea typeface="Roboto" panose="02000000000000000000" pitchFamily="2" charset="0"/>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317EF5-1FC3-49D4-99F3-3C6C642CE8C3}" type="datetimeFigureOut">
              <a:rPr lang="en-US" smtClean="0"/>
              <a:t>10/22/2020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1219806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78793235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Lst>
  <p:txStyles>
    <p:titleStyle>
      <a:lvl1pPr algn="l" defTabSz="685800" rtl="0" eaLnBrk="1" latinLnBrk="0" hangingPunct="1">
        <a:lnSpc>
          <a:spcPct val="90000"/>
        </a:lnSpc>
        <a:spcBef>
          <a:spcPct val="0"/>
        </a:spcBef>
        <a:buNone/>
        <a:defRPr sz="2400" kern="1200">
          <a:solidFill>
            <a:schemeClr val="accent1"/>
          </a:solidFill>
          <a:latin typeface="Segoe UI Light" charset="0"/>
          <a:ea typeface="Segoe UI Light" charset="0"/>
          <a:cs typeface="Segoe UI Light" charset="0"/>
        </a:defRPr>
      </a:lvl1pPr>
    </p:titleStyle>
    <p:bodyStyle>
      <a:lvl1pPr marL="171450" indent="-171450" algn="l" defTabSz="685800" rtl="0" eaLnBrk="1" latinLnBrk="0" hangingPunct="1">
        <a:lnSpc>
          <a:spcPct val="90000"/>
        </a:lnSpc>
        <a:spcBef>
          <a:spcPts val="750"/>
        </a:spcBef>
        <a:buClr>
          <a:schemeClr val="accent1"/>
        </a:buClr>
        <a:buFont typeface="Wingdings" charset="2"/>
        <a:buChar char="§"/>
        <a:defRPr sz="2100" kern="1200">
          <a:solidFill>
            <a:schemeClr val="tx1"/>
          </a:solidFill>
          <a:latin typeface="Segoe UI Light" panose="020B0502040204020203" pitchFamily="34" charset="0"/>
          <a:ea typeface="+mn-ea"/>
          <a:cs typeface="Segoe UI Light" panose="020B0502040204020203" pitchFamily="34" charset="0"/>
        </a:defRPr>
      </a:lvl1pPr>
      <a:lvl2pPr marL="514350" indent="-171450" algn="l" defTabSz="685800" rtl="0" eaLnBrk="1" latinLnBrk="0" hangingPunct="1">
        <a:lnSpc>
          <a:spcPct val="90000"/>
        </a:lnSpc>
        <a:spcBef>
          <a:spcPts val="375"/>
        </a:spcBef>
        <a:buClr>
          <a:schemeClr val="accent1"/>
        </a:buClr>
        <a:buFont typeface="Wingdings" charset="2"/>
        <a:buChar char="§"/>
        <a:defRPr sz="1800" kern="1200">
          <a:solidFill>
            <a:schemeClr val="tx1"/>
          </a:solidFill>
          <a:latin typeface="Segoe UI Light" panose="020B0502040204020203" pitchFamily="34" charset="0"/>
          <a:ea typeface="+mn-ea"/>
          <a:cs typeface="Segoe UI Light" panose="020B0502040204020203" pitchFamily="34" charset="0"/>
        </a:defRPr>
      </a:lvl2pPr>
      <a:lvl3pPr marL="857250" marR="0" indent="-171450" algn="l" defTabSz="685800" rtl="0" eaLnBrk="1" fontAlgn="auto" latinLnBrk="0" hangingPunct="1">
        <a:lnSpc>
          <a:spcPct val="90000"/>
        </a:lnSpc>
        <a:spcBef>
          <a:spcPts val="375"/>
        </a:spcBef>
        <a:spcAft>
          <a:spcPts val="0"/>
        </a:spcAft>
        <a:buClr>
          <a:schemeClr val="accent1"/>
        </a:buClr>
        <a:buSzTx/>
        <a:buFont typeface="Wingdings" charset="2"/>
        <a:buChar char="§"/>
        <a:tabLst/>
        <a:defRPr sz="1500" kern="1200">
          <a:solidFill>
            <a:schemeClr val="tx1"/>
          </a:solidFill>
          <a:latin typeface="Segoe UI Light" panose="020B0502040204020203" pitchFamily="34" charset="0"/>
          <a:ea typeface="+mn-ea"/>
          <a:cs typeface="Segoe UI Light"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hyperlink" Target="https://www.aclu.org/sites/default/files/assets/141027_iachr_racial_disparities_aclu_submission_0.pdf"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hyperlink" Target="https://www.washingtonpost.com/news/wonk/wp/2018/03/28/redlining-was-banned-50-years-ago-its-still-hurting-minorities-today/"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hyperlink" Target="https://www.washingtonpost.com/news/wonk/wp/2018/03/28/redlining-was-banned-50-years-ago-its-still-hurting-minorities-toda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epic.org/privacy/ftc/hirevue/EPIC_FTC_HireVue_Complaint.pdf" TargetMode="External"/><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linkedin.com/in/williamdassaf"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hyperlink" Target="mailto:christineassaf@gmail.com"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3592814" y="2793490"/>
            <a:ext cx="1949523" cy="985223"/>
          </a:xfrm>
        </p:spPr>
        <p:txBody>
          <a:bodyPr>
            <a:normAutofit fontScale="90000"/>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543" y="572767"/>
            <a:ext cx="2143424" cy="2143424"/>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72" y="3986964"/>
            <a:ext cx="1050230" cy="368502"/>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7526" y="4027840"/>
            <a:ext cx="1372349" cy="32461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1538" y="3379870"/>
            <a:ext cx="1620557" cy="1620557"/>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7620" y="3520784"/>
            <a:ext cx="1949523" cy="1299682"/>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70721" y="4043550"/>
            <a:ext cx="1543431" cy="254152"/>
          </a:xfrm>
          <a:prstGeom prst="rect">
            <a:avLst/>
          </a:prstGeom>
        </p:spPr>
      </p:pic>
    </p:spTree>
    <p:extLst>
      <p:ext uri="{BB962C8B-B14F-4D97-AF65-F5344CB8AC3E}">
        <p14:creationId xmlns:p14="http://schemas.microsoft.com/office/powerpoint/2010/main" val="109511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dirty="0"/>
              <a:t>What determines these outcomes? </a:t>
            </a:r>
            <a:br>
              <a:rPr lang="en-US" sz="2800" dirty="0"/>
            </a:br>
            <a:r>
              <a:rPr lang="en-US" sz="2800" dirty="0"/>
              <a:t>Two factors.</a:t>
            </a:r>
          </a:p>
          <a:p>
            <a:pPr marL="514350" indent="-514350">
              <a:buFont typeface="+mj-lt"/>
              <a:buAutoNum type="arabicPeriod"/>
            </a:pPr>
            <a:r>
              <a:rPr lang="en-US" sz="2800" i="1" dirty="0">
                <a:hlinkClick r:id="rId3"/>
              </a:rPr>
              <a:t>United States v Booker</a:t>
            </a:r>
            <a:r>
              <a:rPr lang="en-US" sz="2800" dirty="0"/>
              <a:t> in 2005 and </a:t>
            </a:r>
            <a:br>
              <a:rPr lang="en-US" sz="2800" dirty="0"/>
            </a:br>
            <a:r>
              <a:rPr lang="en-US" sz="2800" i="1" dirty="0">
                <a:hlinkClick r:id="rId4"/>
              </a:rPr>
              <a:t>Gall v United States</a:t>
            </a:r>
            <a:r>
              <a:rPr lang="en-US" sz="2800" i="1" dirty="0"/>
              <a:t> </a:t>
            </a:r>
            <a:r>
              <a:rPr lang="en-US" sz="2800" dirty="0"/>
              <a:t>in 2007 gave </a:t>
            </a:r>
            <a:br>
              <a:rPr lang="en-US" sz="2800" dirty="0"/>
            </a:br>
            <a:r>
              <a:rPr lang="en-US" sz="2800" dirty="0"/>
              <a:t>federal judges more discretion on sentencing. </a:t>
            </a:r>
          </a:p>
          <a:p>
            <a:pPr marL="514350" indent="-514350">
              <a:buFont typeface="+mj-lt"/>
              <a:buAutoNum type="arabicPeriod"/>
            </a:pPr>
            <a:r>
              <a:rPr lang="en-US" sz="2800" dirty="0"/>
              <a:t>Studies found “disparate racial outcomes in almost every stage of prosecutorial discretion.”</a:t>
            </a:r>
            <a:r>
              <a:rPr lang="en-US" sz="2800" baseline="30000" dirty="0"/>
              <a:t>1,2,3</a:t>
            </a:r>
          </a:p>
          <a:p>
            <a:r>
              <a:rPr lang="en-US" sz="800" baseline="30000" dirty="0"/>
              <a:t>1 </a:t>
            </a:r>
            <a:r>
              <a:rPr lang="en-US" sz="800" dirty="0">
                <a:hlinkClick r:id="rId5"/>
              </a:rPr>
              <a:t>https://www.ussc.gov/sites/default/files/pdf/research-and-publications/research-publications/2017/20171114_Demographics.pdf</a:t>
            </a:r>
            <a:endParaRPr lang="en-US" sz="800" dirty="0"/>
          </a:p>
          <a:p>
            <a:r>
              <a:rPr lang="en-US" sz="800" baseline="30000" dirty="0"/>
              <a:t>2</a:t>
            </a:r>
            <a:r>
              <a:rPr lang="en-US" sz="800" dirty="0"/>
              <a:t> </a:t>
            </a:r>
            <a:r>
              <a:rPr lang="en-US" sz="800" dirty="0">
                <a:hlinkClick r:id="rId6"/>
              </a:rPr>
              <a:t>https://orgs.law.harvard.edu/acs/2016/02/08/racial-bias-and-prosecutorial-discretion/#_ftn2</a:t>
            </a:r>
            <a:endParaRPr lang="en-US" sz="800" dirty="0"/>
          </a:p>
          <a:p>
            <a:r>
              <a:rPr lang="en-US" sz="800" baseline="30000" dirty="0"/>
              <a:t>3 </a:t>
            </a:r>
            <a:r>
              <a:rPr lang="en-US" sz="800" dirty="0">
                <a:hlinkClick r:id="rId7"/>
              </a:rPr>
              <a:t>https://repository.law.umich.edu/cgi/viewcontent.cgi?referer=&amp;httpsredir=1&amp;article=2413&amp;context=articles</a:t>
            </a:r>
            <a:endParaRPr lang="en-US" sz="800" dirty="0"/>
          </a:p>
          <a:p>
            <a:r>
              <a:rPr lang="en-US" sz="800" baseline="30000" dirty="0"/>
              <a:t>4 </a:t>
            </a:r>
            <a:r>
              <a:rPr lang="en-US" sz="800" dirty="0">
                <a:hlinkClick r:id="rId8"/>
              </a:rPr>
              <a:t>https://www.fd.org/sites/default/files/criminal_defense_topics/essential_topics/sentencing_resources/fact_sheet_-_ussc_report_on_racial_disparity_is_flawed_and_being_misused_-_january_2018_-_final.pdf</a:t>
            </a:r>
            <a:r>
              <a:rPr lang="en-US" sz="800" dirty="0"/>
              <a:t>  </a:t>
            </a:r>
            <a:br>
              <a:rPr lang="en-US" sz="800" dirty="0"/>
            </a:br>
            <a:r>
              <a:rPr lang="en-CA" sz="800" dirty="0">
                <a:solidFill>
                  <a:srgbClr val="000000"/>
                </a:solidFill>
              </a:rPr>
              <a:t>Image: public domain</a:t>
            </a:r>
          </a:p>
          <a:p>
            <a:pPr marL="0" indent="0">
              <a:buNone/>
            </a:pPr>
            <a:endParaRPr lang="en-US" sz="800" dirty="0"/>
          </a:p>
          <a:p>
            <a:pPr algn="just"/>
            <a:endParaRPr lang="en-US" sz="24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387652" y="174167"/>
            <a:ext cx="7099722" cy="1622803"/>
          </a:xfrm>
        </p:spPr>
        <p:txBody>
          <a:bodyPr/>
          <a:lstStyle/>
          <a:p>
            <a:r>
              <a:rPr lang="en-US" dirty="0"/>
              <a:t>Need help with Power BI?</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464433" y="1067765"/>
            <a:ext cx="7830274" cy="2808308"/>
          </a:xfrm>
        </p:spPr>
        <p:txBody>
          <a:bodyPr>
            <a:normAutofit fontScale="85000" lnSpcReduction="20000"/>
          </a:bodyPr>
          <a:lstStyle/>
          <a:p>
            <a:r>
              <a:rPr lang="en-US" dirty="0"/>
              <a:t>Ask for help!</a:t>
            </a:r>
          </a:p>
          <a:p>
            <a:pPr marL="0" indent="0">
              <a:buNone/>
            </a:pPr>
            <a:endParaRPr lang="en-US" dirty="0"/>
          </a:p>
          <a:p>
            <a:r>
              <a:rPr lang="en-US" dirty="0"/>
              <a:t>Your local Microsoft Partners and consultants are here to help</a:t>
            </a:r>
          </a:p>
          <a:p>
            <a:pPr marL="0" indent="0">
              <a:buNone/>
            </a:pPr>
            <a:endParaRPr lang="en-US" dirty="0"/>
          </a:p>
          <a:p>
            <a:r>
              <a:rPr lang="en-US" dirty="0"/>
              <a:t>Flexible professional services to help you or your team:</a:t>
            </a:r>
          </a:p>
          <a:p>
            <a:pPr lvl="1"/>
            <a:r>
              <a:rPr lang="en-US" dirty="0"/>
              <a:t>Solve technical challenges</a:t>
            </a:r>
          </a:p>
          <a:p>
            <a:pPr lvl="1"/>
            <a:r>
              <a:rPr lang="en-US" dirty="0"/>
              <a:t>Accomplish redundant tasks </a:t>
            </a:r>
          </a:p>
          <a:p>
            <a:pPr lvl="1"/>
            <a:r>
              <a:rPr lang="en-US" dirty="0"/>
              <a:t>Move faster on projects or your backlog</a:t>
            </a:r>
          </a:p>
          <a:p>
            <a:endParaRPr lang="en-US" dirty="0"/>
          </a:p>
          <a:p>
            <a:r>
              <a:rPr lang="en-US" dirty="0"/>
              <a:t>Contact: info@marquam.com</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76127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dirty="0"/>
              <a:t>“It’s difficult to build technology that serves the world without first building a team that reflects the diversity of the world…</a:t>
            </a:r>
            <a:br>
              <a:rPr lang="en-US" sz="2800" dirty="0"/>
            </a:br>
            <a:br>
              <a:rPr lang="en-US" sz="2800" dirty="0"/>
            </a:br>
            <a:r>
              <a:rPr lang="en-US" sz="2800" dirty="0"/>
              <a:t>A more diverse group of researchers and engineers is </a:t>
            </a:r>
            <a:r>
              <a:rPr lang="en-US" sz="2800" b="1" dirty="0"/>
              <a:t>more likely to recognize and think harder about bias problems </a:t>
            </a:r>
            <a:r>
              <a:rPr lang="en-US" sz="2800" dirty="0"/>
              <a:t>that may even impact them personally.”</a:t>
            </a:r>
            <a:r>
              <a:rPr lang="en-US" sz="2800" baseline="30000" dirty="0"/>
              <a:t>1</a:t>
            </a:r>
            <a:br>
              <a:rPr lang="en-US" sz="2800" baseline="30000" dirty="0"/>
            </a:br>
            <a:br>
              <a:rPr lang="en-US" sz="2800" baseline="30000" dirty="0"/>
            </a:br>
            <a:r>
              <a:rPr lang="en-US" sz="2800" dirty="0"/>
              <a:t>- Brad Smith, Microsoft, President</a:t>
            </a:r>
          </a:p>
          <a:p>
            <a:pPr marL="457200" indent="-457200">
              <a:buFont typeface="Arial" panose="020B0604020202020204" pitchFamily="34" charset="0"/>
              <a:buChar char="•"/>
            </a:pPr>
            <a:r>
              <a:rPr lang="en-US" sz="800" baseline="30000" dirty="0"/>
              <a:t>1</a:t>
            </a:r>
            <a:r>
              <a:rPr lang="en-US" sz="800" dirty="0"/>
              <a:t> Smith, Brad. </a:t>
            </a:r>
            <a:r>
              <a:rPr lang="en-US" sz="800" i="1" dirty="0"/>
              <a:t>Tools and Weapons, 2019</a:t>
            </a:r>
            <a:endParaRPr lang="en-US" sz="800" dirty="0"/>
          </a:p>
          <a:p>
            <a:pPr marL="457200" indent="-457200">
              <a:buFont typeface="Arial" panose="020B0604020202020204" pitchFamily="34" charset="0"/>
              <a:buChar char="•"/>
            </a:pPr>
            <a:endParaRPr lang="en-US" sz="24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dirty="0"/>
              <a:t>“Four out of five people (81%) identified </a:t>
            </a:r>
            <a:br>
              <a:rPr lang="en-US" sz="2800" dirty="0"/>
            </a:br>
            <a:r>
              <a:rPr lang="en-US" sz="2800" dirty="0"/>
              <a:t>by the Metropolitan Police’s facial </a:t>
            </a:r>
            <a:br>
              <a:rPr lang="en-US" sz="2800" dirty="0"/>
            </a:br>
            <a:r>
              <a:rPr lang="en-US" sz="2800" dirty="0"/>
              <a:t>recognition technology as suspects are innocent.”</a:t>
            </a:r>
            <a:r>
              <a:rPr lang="en-US" sz="2800" baseline="30000" dirty="0"/>
              <a:t>1,2</a:t>
            </a:r>
            <a:r>
              <a:rPr lang="en-CA" sz="2800" dirty="0"/>
              <a:t> “…f</a:t>
            </a:r>
            <a:r>
              <a:rPr lang="en-US" sz="2800" dirty="0" err="1"/>
              <a:t>alsely</a:t>
            </a:r>
            <a:r>
              <a:rPr lang="en-US" sz="2800" dirty="0"/>
              <a:t> identified African-American and Asian faces 10 to 100 times more than Caucasian faces.”</a:t>
            </a:r>
            <a:r>
              <a:rPr lang="en-US" sz="2800" baseline="30000" dirty="0"/>
              <a:t>3</a:t>
            </a:r>
          </a:p>
          <a:p>
            <a:r>
              <a:rPr lang="en-US" sz="2800" dirty="0"/>
              <a:t>In a test of Amazon’s </a:t>
            </a:r>
            <a:r>
              <a:rPr lang="en-US" sz="2800" dirty="0" err="1"/>
              <a:t>Rekognition</a:t>
            </a:r>
            <a:r>
              <a:rPr lang="en-US" sz="2800" dirty="0"/>
              <a:t>, 28 members of Congress were incorrectly matched as other people who have been arrested for a crime.</a:t>
            </a:r>
            <a:r>
              <a:rPr lang="en-US" sz="2800" baseline="30000" dirty="0"/>
              <a:t>4</a:t>
            </a:r>
          </a:p>
          <a:p>
            <a:r>
              <a:rPr lang="en-CA" sz="800" dirty="0"/>
              <a:t>1 </a:t>
            </a:r>
            <a:r>
              <a:rPr lang="en-US" sz="800" dirty="0">
                <a:hlinkClick r:id="rId3"/>
              </a:rPr>
              <a:t>https://www.theguardian.com/technology/2020/jan/24/met-police-begin-using-live-facial-recognition-cameras</a:t>
            </a:r>
            <a:endParaRPr lang="en-US" sz="800" dirty="0"/>
          </a:p>
          <a:p>
            <a:r>
              <a:rPr lang="en-US" sz="800" dirty="0"/>
              <a:t>2 </a:t>
            </a:r>
            <a:r>
              <a:rPr lang="en-US" sz="800" dirty="0">
                <a:hlinkClick r:id="rId4"/>
              </a:rPr>
              <a:t>https://news.sky.com/story/met-polices-facial-recognition-tech-has-81-error-rate-independent-report-says-11755941?</a:t>
            </a:r>
            <a:endParaRPr lang="en-US" sz="800" dirty="0"/>
          </a:p>
          <a:p>
            <a:r>
              <a:rPr lang="en-US" sz="800" dirty="0"/>
              <a:t>3 </a:t>
            </a:r>
            <a:r>
              <a:rPr lang="en-US" sz="800" dirty="0">
                <a:hlinkClick r:id="rId5"/>
              </a:rPr>
              <a:t>https://www.nytimes.com/2019/12/19/technology/facial-recognition-bias.html</a:t>
            </a:r>
            <a:endParaRPr lang="en-US" sz="800" dirty="0"/>
          </a:p>
          <a:p>
            <a:r>
              <a:rPr lang="en-US" sz="800" dirty="0"/>
              <a:t>4 </a:t>
            </a:r>
            <a:r>
              <a:rPr lang="en-US" sz="800" dirty="0">
                <a:hlinkClick r:id="rId6"/>
              </a:rPr>
              <a:t>https://www.aclu.org/blog/privacy-technology/surveillance-technologies/amazons-face-recognition-falsely-matched-28</a:t>
            </a:r>
            <a:endParaRPr lang="en-US" sz="800" dirty="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dirty="0"/>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dirty="0"/>
              <a:t>Measures what students learned in school (valid). </a:t>
            </a:r>
          </a:p>
          <a:p>
            <a:pPr marL="457200" indent="-457200">
              <a:buFont typeface="Arial" panose="020B0604020202020204" pitchFamily="34" charset="0"/>
              <a:buChar char="•"/>
            </a:pPr>
            <a:r>
              <a:rPr lang="en-CA" sz="2800" dirty="0"/>
              <a:t>Repeated testing gets similar results (reliable). </a:t>
            </a:r>
          </a:p>
          <a:p>
            <a:pPr marL="457200" indent="-457200">
              <a:buFont typeface="Arial" panose="020B0604020202020204" pitchFamily="34" charset="0"/>
              <a:buChar char="•"/>
            </a:pPr>
            <a:r>
              <a:rPr lang="en-US" sz="2800" dirty="0"/>
              <a:t>In 2016, ACT admitted </a:t>
            </a:r>
            <a:br>
              <a:rPr lang="en-US" sz="2800" dirty="0"/>
            </a:br>
            <a:r>
              <a:rPr lang="en-US" sz="2800" dirty="0"/>
              <a:t>Family Income explains </a:t>
            </a:r>
            <a:br>
              <a:rPr lang="en-US" sz="2800" dirty="0"/>
            </a:br>
            <a:r>
              <a:rPr lang="en-US" sz="2800" dirty="0"/>
              <a:t>performance on their test.</a:t>
            </a:r>
            <a:r>
              <a:rPr lang="en-US" sz="2800" baseline="30000" dirty="0"/>
              <a:t>1</a:t>
            </a:r>
          </a:p>
          <a:p>
            <a:pPr marL="457200" indent="-457200">
              <a:buFont typeface="Arial" panose="020B0604020202020204" pitchFamily="34" charset="0"/>
              <a:buChar char="•"/>
            </a:pPr>
            <a:r>
              <a:rPr lang="en-US" sz="2800" dirty="0"/>
              <a:t>“More than 1,000 [colleges]</a:t>
            </a:r>
            <a:br>
              <a:rPr lang="en-US" sz="2800" dirty="0"/>
            </a:br>
            <a:r>
              <a:rPr lang="en-US" sz="2800" dirty="0"/>
              <a:t>have adopted test-optional </a:t>
            </a:r>
            <a:br>
              <a:rPr lang="en-US" sz="2800" dirty="0"/>
            </a:br>
            <a:r>
              <a:rPr lang="en-US" sz="2800" dirty="0"/>
              <a:t>admissions policies</a:t>
            </a:r>
            <a:r>
              <a:rPr lang="en-CA" sz="2800" dirty="0"/>
              <a:t>.”</a:t>
            </a:r>
            <a:r>
              <a:rPr lang="en-CA" sz="2800" baseline="30000" dirty="0"/>
              <a:t>2</a:t>
            </a:r>
            <a:r>
              <a:rPr lang="en-US" sz="2800" baseline="30000" dirty="0"/>
              <a:t> </a:t>
            </a:r>
            <a:endParaRPr lang="en-CA" sz="800" baseline="30000" dirty="0"/>
          </a:p>
          <a:p>
            <a:r>
              <a:rPr lang="en-US" sz="800" dirty="0"/>
              <a:t>1 </a:t>
            </a:r>
            <a:r>
              <a:rPr lang="en-US" sz="800" dirty="0">
                <a:hlinkClick r:id="rId4"/>
              </a:rPr>
              <a:t>https://www.act.org/content/dam/act/unsecured/documents/R1604-ACT-Composite-Score-by-Family-Income.pdf</a:t>
            </a:r>
            <a:br>
              <a:rPr lang="en-US" sz="800" dirty="0"/>
            </a:br>
            <a:r>
              <a:rPr lang="en-US" sz="800" dirty="0"/>
              <a:t>2 </a:t>
            </a:r>
            <a:r>
              <a:rPr lang="en-US" sz="800" dirty="0">
                <a:hlinkClick r:id="rId5"/>
              </a:rPr>
              <a:t>https://www.usnews.com/news/the-report/articles/2018-10-26/the-new-opt-out-movement-colleges-make-entrance-exams-optional</a:t>
            </a:r>
            <a:br>
              <a:rPr lang="en-US" sz="800" dirty="0"/>
            </a:br>
            <a:r>
              <a:rPr lang="en-US" sz="800" dirty="0"/>
              <a:t>3 </a:t>
            </a:r>
            <a:r>
              <a:rPr lang="en-US" sz="800" dirty="0">
                <a:hlinkClick r:id="rId6"/>
              </a:rPr>
              <a:t>https://www.act.org/content/dam/act/unsecured/documents/5688-data-byte-2016-5-adjusted-differences-in-act-scores-by-family-income.pdf</a:t>
            </a:r>
            <a:br>
              <a:rPr lang="en-US" sz="800" dirty="0"/>
            </a:br>
            <a:r>
              <a:rPr lang="en-US" sz="800" dirty="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Mediator</a:t>
            </a:r>
          </a:p>
          <a:p>
            <a:r>
              <a:rPr lang="en-US" sz="2800" dirty="0"/>
              <a:t>Confounder</a:t>
            </a:r>
          </a:p>
          <a:p>
            <a:r>
              <a:rPr lang="en-US" sz="2800" dirty="0"/>
              <a:t>Moderator</a:t>
            </a:r>
          </a:p>
          <a:p>
            <a:r>
              <a:rPr lang="en-US" sz="2800" dirty="0"/>
              <a:t>Covariate</a:t>
            </a:r>
          </a:p>
          <a:p>
            <a:endParaRPr lang="en-US" sz="2800" dirty="0"/>
          </a:p>
          <a:p>
            <a:endParaRPr lang="en-US" sz="1600" dirty="0"/>
          </a:p>
          <a:p>
            <a:r>
              <a:rPr lang="en-US" sz="2400" dirty="0"/>
              <a:t>You will never find the variables unless you’re looking for them. </a:t>
            </a:r>
          </a:p>
          <a:p>
            <a:r>
              <a:rPr lang="en-US" sz="2400" dirty="0"/>
              <a:t>Ask: </a:t>
            </a:r>
            <a:r>
              <a:rPr lang="en-US" sz="2400" i="1" dirty="0"/>
              <a:t>“</a:t>
            </a:r>
            <a:r>
              <a:rPr lang="en-CA" sz="2400" i="1" dirty="0"/>
              <a:t>Are there any other variables that affect the data?”</a:t>
            </a:r>
            <a:endParaRPr lang="en-US" sz="1600" dirty="0"/>
          </a:p>
          <a:p>
            <a:pPr marL="0" indent="0">
              <a:buNone/>
            </a:pPr>
            <a:endParaRPr lang="en-US" sz="800" dirty="0">
              <a:hlinkClick r:id="rId4"/>
            </a:endParaRPr>
          </a:p>
          <a:p>
            <a:pPr marL="0" indent="0">
              <a:buNone/>
            </a:pPr>
            <a:endParaRPr lang="en-US" sz="800" dirty="0">
              <a:hlinkClick r:id="rId4"/>
            </a:endParaRPr>
          </a:p>
          <a:p>
            <a:pPr marL="0" indent="0">
              <a:buNone/>
            </a:pPr>
            <a:r>
              <a:rPr lang="en-US" sz="800" dirty="0">
                <a:hlinkClick r:id="rId4"/>
              </a:rPr>
              <a:t>https://significantlystatistical.wordpress.com/2014/12/12/confounders-mediators-moderators-and-covariates/</a:t>
            </a:r>
            <a:endParaRPr lang="en-US" sz="800"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34804" y="143073"/>
            <a:ext cx="8253510" cy="97419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72" y="4441145"/>
            <a:ext cx="1050230" cy="368502"/>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7526" y="4482021"/>
            <a:ext cx="1372349" cy="32461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1538" y="3834052"/>
            <a:ext cx="1620557" cy="1620557"/>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7620" y="3974965"/>
            <a:ext cx="1949523" cy="1299682"/>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0721" y="4497731"/>
            <a:ext cx="1543431" cy="254152"/>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3578" y="1729297"/>
            <a:ext cx="2175962" cy="2175962"/>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050262" y="1031276"/>
            <a:ext cx="5022594" cy="1102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2100" dirty="0">
                <a:solidFill>
                  <a:prstClr val="black"/>
                </a:solidFill>
                <a:latin typeface="Calibri" panose="020F0502020204030204"/>
                <a:hlinkClick r:id="rId8"/>
              </a:rPr>
              <a:t>https://www.surveymonkey.com/r/PSKT9VC</a:t>
            </a:r>
            <a:r>
              <a:rPr lang="en-US" sz="2100" dirty="0">
                <a:solidFill>
                  <a:prstClr val="black"/>
                </a:solidFill>
                <a:latin typeface="Calibri" panose="020F0502020204030204"/>
              </a:rPr>
              <a:t> </a:t>
            </a:r>
          </a:p>
        </p:txBody>
      </p:sp>
    </p:spTree>
    <p:extLst>
      <p:ext uri="{BB962C8B-B14F-4D97-AF65-F5344CB8AC3E}">
        <p14:creationId xmlns:p14="http://schemas.microsoft.com/office/powerpoint/2010/main" val="3171629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That’s why we’re talking about steroids, censorship, race, facial recognition, Apple cards.</a:t>
            </a:r>
          </a:p>
          <a:p>
            <a:endParaRPr lang="en-US" sz="2800" dirty="0"/>
          </a:p>
          <a:p>
            <a:r>
              <a:rPr lang="en-US" sz="2800" dirty="0"/>
              <a:t>Transparency to how the algorithm works, at least internally in case of competitive Intellectual Property, is key to acknowledging bias in </a:t>
            </a:r>
            <a:r>
              <a:rPr lang="en-US" sz="2800" b="1" dirty="0"/>
              <a:t>outcomes</a:t>
            </a:r>
            <a:r>
              <a:rPr lang="en-US" sz="2800" dirty="0"/>
              <a:t>.</a:t>
            </a:r>
          </a:p>
          <a:p>
            <a:endParaRPr lang="en-US" sz="2800" dirty="0"/>
          </a:p>
          <a:p>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dirty="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dirty="0">
                <a:latin typeface="Roboto"/>
              </a:rPr>
              <a:t>Ethics in Modern Data</a:t>
            </a:r>
          </a:p>
        </p:txBody>
      </p:sp>
      <p:pic>
        <p:nvPicPr>
          <p:cNvPr id="6" name="Picture 5">
            <a:extLst>
              <a:ext uri="{FF2B5EF4-FFF2-40B4-BE49-F238E27FC236}">
                <a16:creationId xmlns:a16="http://schemas.microsoft.com/office/drawing/2014/main" id="{1EB38E1F-9B92-4D50-BB01-FA618C292222}"/>
              </a:ext>
            </a:extLst>
          </p:cNvPr>
          <p:cNvPicPr>
            <a:picLocks noChangeAspect="1"/>
          </p:cNvPicPr>
          <p:nvPr/>
        </p:nvPicPr>
        <p:blipFill>
          <a:blip r:embed="rId3"/>
          <a:stretch>
            <a:fillRect/>
          </a:stretch>
        </p:blipFill>
        <p:spPr>
          <a:xfrm>
            <a:off x="2600050" y="228820"/>
            <a:ext cx="3943900" cy="971686"/>
          </a:xfrm>
          <a:prstGeom prst="rect">
            <a:avLst/>
          </a:prstGeom>
        </p:spPr>
      </p:pic>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dirty="0">
                <a:solidFill>
                  <a:srgbClr val="000000"/>
                </a:solidFill>
              </a:rPr>
              <a:t>1934-68: Federal Housing </a:t>
            </a:r>
            <a:br>
              <a:rPr lang="en-US" sz="2800" dirty="0">
                <a:solidFill>
                  <a:srgbClr val="000000"/>
                </a:solidFill>
              </a:rPr>
            </a:br>
            <a:r>
              <a:rPr lang="en-US" sz="2800" dirty="0">
                <a:solidFill>
                  <a:srgbClr val="000000"/>
                </a:solidFill>
              </a:rPr>
              <a:t>Authority (FHA) Redlining</a:t>
            </a:r>
          </a:p>
          <a:p>
            <a:pPr lvl="0">
              <a:buClr>
                <a:srgbClr val="33C0CD"/>
              </a:buClr>
            </a:pPr>
            <a:r>
              <a:rPr lang="en-US" sz="2800" dirty="0">
                <a:solidFill>
                  <a:srgbClr val="000000"/>
                </a:solidFill>
              </a:rPr>
              <a:t>1968: Fair Housing Act </a:t>
            </a:r>
          </a:p>
          <a:p>
            <a:pPr lvl="0">
              <a:buClr>
                <a:srgbClr val="33C0CD"/>
              </a:buClr>
            </a:pPr>
            <a:r>
              <a:rPr lang="en-US" sz="2800" dirty="0">
                <a:solidFill>
                  <a:srgbClr val="000000"/>
                </a:solidFill>
              </a:rPr>
              <a:t>1974: Equal Credit </a:t>
            </a:r>
            <a:br>
              <a:rPr lang="en-US" sz="2800" dirty="0">
                <a:solidFill>
                  <a:srgbClr val="000000"/>
                </a:solidFill>
              </a:rPr>
            </a:br>
            <a:r>
              <a:rPr lang="en-US" sz="2800" dirty="0">
                <a:solidFill>
                  <a:srgbClr val="000000"/>
                </a:solidFill>
              </a:rPr>
              <a:t>Opportunity Act</a:t>
            </a:r>
          </a:p>
          <a:p>
            <a:pPr lvl="0">
              <a:buClr>
                <a:srgbClr val="33C0CD"/>
              </a:buClr>
            </a:pPr>
            <a:r>
              <a:rPr lang="en-US" sz="2800" dirty="0">
                <a:solidFill>
                  <a:srgbClr val="000000"/>
                </a:solidFill>
              </a:rPr>
              <a:t>1977: Community Reinvestment Act </a:t>
            </a:r>
            <a:br>
              <a:rPr lang="en-US" sz="2800" dirty="0">
                <a:solidFill>
                  <a:srgbClr val="000000"/>
                </a:solidFill>
              </a:rPr>
            </a:br>
            <a:endParaRPr lang="en-US" sz="2800" dirty="0">
              <a:solidFill>
                <a:srgbClr val="000000"/>
              </a:solidFill>
            </a:endParaRPr>
          </a:p>
          <a:p>
            <a:pPr lvl="0">
              <a:buClr>
                <a:srgbClr val="33C0CD"/>
              </a:buClr>
            </a:pPr>
            <a:r>
              <a:rPr lang="en-US" sz="700" dirty="0">
                <a:solidFill>
                  <a:srgbClr val="000000"/>
                </a:solidFill>
              </a:rPr>
              <a:t>1 Image: University of Richmond digital scholarship lab Retrieved from: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dirty="0">
              <a:solidFill>
                <a:srgbClr val="000000"/>
              </a:solidFill>
            </a:endParaRPr>
          </a:p>
          <a:p>
            <a:pPr lvl="0">
              <a:buClr>
                <a:srgbClr val="33C0CD"/>
              </a:buClr>
            </a:pPr>
            <a:r>
              <a:rPr lang="en-US" sz="700" dirty="0">
                <a:solidFill>
                  <a:srgbClr val="000000"/>
                </a:solidFill>
              </a:rPr>
              <a:t>2 </a:t>
            </a:r>
            <a:r>
              <a:rPr lang="en-US" sz="700" dirty="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dirty="0">
                <a:solidFill>
                  <a:srgbClr val="000000"/>
                </a:solidFill>
              </a:rPr>
            </a:br>
            <a:r>
              <a:rPr lang="en-US" sz="700" dirty="0">
                <a:solidFill>
                  <a:srgbClr val="000000"/>
                </a:solidFill>
              </a:rPr>
              <a:t>3 </a:t>
            </a:r>
            <a:r>
              <a:rPr lang="en-US" sz="700" dirty="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dirty="0">
              <a:solidFill>
                <a:srgbClr val="000000"/>
              </a:solidFill>
            </a:endParaRPr>
          </a:p>
          <a:p>
            <a:pPr lvl="0">
              <a:buClr>
                <a:srgbClr val="33C0CD"/>
              </a:buClr>
            </a:pPr>
            <a:endParaRPr lang="en-US" sz="7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dirty="0"/>
              <a:t>Only outcomes can measure disparate impact. </a:t>
            </a:r>
          </a:p>
          <a:p>
            <a:r>
              <a:rPr lang="en-US" sz="2800" dirty="0"/>
              <a:t>Disparate Impact is not based on intentions.</a:t>
            </a:r>
          </a:p>
          <a:p>
            <a:r>
              <a:rPr lang="en-US" sz="2800" dirty="0"/>
              <a:t>However, in 2019 the </a:t>
            </a:r>
            <a:r>
              <a:rPr lang="en-US" sz="2800" b="1" dirty="0"/>
              <a:t>U.S. Dept of Housing and Urban Development</a:t>
            </a:r>
            <a:r>
              <a:rPr lang="en-US" sz="2800" dirty="0"/>
              <a:t> proposed rules that would make it nearly impossible for banks, landlords, or insurance companies to be sued</a:t>
            </a:r>
            <a:r>
              <a:rPr lang="en-US" sz="2800" b="1" dirty="0"/>
              <a:t> </a:t>
            </a:r>
            <a:r>
              <a:rPr lang="en-US" sz="2800" dirty="0"/>
              <a:t>when minorities are disproportionately denied housing. </a:t>
            </a:r>
            <a:r>
              <a:rPr lang="en-US" sz="2800" b="1" dirty="0"/>
              <a:t>Companies could blame their algorithm to avoid penalties.</a:t>
            </a:r>
            <a:r>
              <a:rPr lang="en-US" sz="2800" baseline="30000" dirty="0"/>
              <a:t>1,2,3</a:t>
            </a:r>
          </a:p>
          <a:p>
            <a:r>
              <a:rPr lang="en-US" sz="800" dirty="0"/>
              <a:t>1 </a:t>
            </a:r>
            <a:r>
              <a:rPr lang="en-US" sz="800" dirty="0">
                <a:hlinkClick r:id="rId3"/>
              </a:rPr>
              <a:t>https://www.revealnews.org/article/can-algorithms-be-racist-trumps-housing-department-says-no/</a:t>
            </a:r>
            <a:endParaRPr lang="en-US" sz="800" dirty="0"/>
          </a:p>
          <a:p>
            <a:r>
              <a:rPr lang="en-US" sz="800" dirty="0"/>
              <a:t>2 </a:t>
            </a:r>
            <a:r>
              <a:rPr lang="en-US" sz="800" dirty="0">
                <a:hlinkClick r:id="rId4"/>
              </a:rPr>
              <a:t>https://www.nytimes.com/2019/08/20/upshot/housing-discrimination-algorithms-hud.html</a:t>
            </a:r>
            <a:br>
              <a:rPr lang="en-US" sz="800" dirty="0"/>
            </a:br>
            <a:r>
              <a:rPr lang="en-US" sz="800" dirty="0"/>
              <a:t>3 </a:t>
            </a:r>
            <a:r>
              <a:rPr lang="en-US" sz="800" dirty="0">
                <a:hlinkClick r:id="rId5"/>
              </a:rPr>
              <a:t>https://www.eff.org/deeplinks/2019/09/dangerous-hud-proposal-would-effectively-insulate-parties-who-use-algorithms</a:t>
            </a:r>
            <a:endParaRPr lang="en-US" sz="800" dirty="0"/>
          </a:p>
          <a:p>
            <a:endParaRPr lang="en-US" sz="2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dirty="0"/>
              <a:t>An MIT study of commercial AI facial recognition products found that they </a:t>
            </a:r>
            <a:r>
              <a:rPr lang="en-US" sz="2600" b="1" dirty="0"/>
              <a:t>over-relied on photos of lighter-skinned males </a:t>
            </a:r>
            <a:r>
              <a:rPr lang="en-US" sz="2600" dirty="0"/>
              <a:t>for training models.</a:t>
            </a:r>
          </a:p>
          <a:p>
            <a:r>
              <a:rPr lang="en-US" sz="2600" dirty="0"/>
              <a:t>The </a:t>
            </a:r>
            <a:r>
              <a:rPr lang="en-US" sz="2600" b="1" dirty="0"/>
              <a:t>task of identifying the genders </a:t>
            </a:r>
            <a:r>
              <a:rPr lang="en-US" sz="2600" dirty="0"/>
              <a:t>of African and European parliament members showed </a:t>
            </a:r>
            <a:r>
              <a:rPr lang="en-US" sz="2600" b="1" dirty="0"/>
              <a:t>a 1/3 failure rate for a 50/50 task</a:t>
            </a:r>
            <a:r>
              <a:rPr lang="en-US" sz="2600" dirty="0"/>
              <a:t>.</a:t>
            </a:r>
            <a:r>
              <a:rPr lang="en-US" sz="2600" baseline="30000" dirty="0"/>
              <a:t>1</a:t>
            </a:r>
          </a:p>
          <a:p>
            <a:r>
              <a:rPr lang="en-US" sz="2600" dirty="0"/>
              <a:t>An FBI co-authored study indicates that facial recognition software is less accurate on darker skin.</a:t>
            </a:r>
            <a:r>
              <a:rPr lang="en-US" sz="2600" baseline="30000" dirty="0"/>
              <a:t>2</a:t>
            </a:r>
          </a:p>
          <a:p>
            <a:endParaRPr lang="en-US" sz="800" baseline="30000" dirty="0"/>
          </a:p>
          <a:p>
            <a:pPr marL="0" indent="0">
              <a:buNone/>
            </a:pPr>
            <a:r>
              <a:rPr lang="en-US" sz="700" baseline="30000" dirty="0"/>
              <a:t>1 </a:t>
            </a:r>
            <a:r>
              <a:rPr lang="en-US" sz="700" dirty="0">
                <a:hlinkClick r:id="rId3"/>
              </a:rPr>
              <a:t>https://www.media.mit.edu/projects/gender-shades/overview/</a:t>
            </a:r>
            <a:r>
              <a:rPr lang="en-US" sz="700" dirty="0"/>
              <a:t> </a:t>
            </a:r>
            <a:r>
              <a:rPr lang="en-US" sz="700" baseline="30000" dirty="0"/>
              <a:t>2 </a:t>
            </a:r>
            <a:r>
              <a:rPr lang="en-US" sz="700" dirty="0">
                <a:hlinkClick r:id="rId4"/>
              </a:rPr>
              <a:t>https://www.perpetuallineup.org/</a:t>
            </a:r>
            <a:endParaRPr lang="en-US" sz="700" dirty="0"/>
          </a:p>
          <a:p>
            <a:pPr marL="0" indent="0">
              <a:buNone/>
            </a:pPr>
            <a:r>
              <a:rPr lang="en-US" sz="700" baseline="30000" dirty="0"/>
              <a:t>3 </a:t>
            </a:r>
            <a:r>
              <a:rPr lang="en-US" sz="700" dirty="0">
                <a:hlinkClick r:id="rId5"/>
              </a:rPr>
              <a:t>https://apnews.com/9406d44edad083ee04e28646ead58ec7?utm_source=Twitter&amp;utm_campaign=SocialFlow&amp;utm_medium=AP</a:t>
            </a:r>
            <a:br>
              <a:rPr lang="en-US" sz="700" dirty="0"/>
            </a:br>
            <a:r>
              <a:rPr lang="en-US" sz="700" baseline="30000" dirty="0"/>
              <a:t>4 </a:t>
            </a:r>
            <a:r>
              <a:rPr lang="en-US" sz="700" dirty="0"/>
              <a:t> </a:t>
            </a:r>
            <a:r>
              <a:rPr lang="en-US" sz="700" dirty="0">
                <a:hlinkClick r:id="rId6"/>
              </a:rPr>
              <a:t>https://www.theverge.com/2020/3/24/21192333/speech-recognition-amazon-microsoft-google-ibm-apple-siri-alexa-cortana-voice-assistant</a:t>
            </a:r>
            <a:br>
              <a:rPr lang="en-US" sz="700" dirty="0"/>
            </a:br>
            <a:r>
              <a:rPr lang="en-US" sz="700" baseline="30000" dirty="0"/>
              <a:t>5</a:t>
            </a:r>
            <a:r>
              <a:rPr lang="en-US" sz="700" dirty="0"/>
              <a:t> </a:t>
            </a:r>
            <a:r>
              <a:rPr lang="en-US" sz="700" dirty="0">
                <a:hlinkClick r:id="rId7"/>
              </a:rPr>
              <a:t>https://arstechnica.com/tech-policy/2020/06/detroit-police-chief-admits-facial-recognition-is-wrong-96-of-the-time/</a:t>
            </a:r>
            <a:r>
              <a:rPr lang="en-US" sz="700" dirty="0"/>
              <a:t> </a:t>
            </a:r>
            <a:r>
              <a:rPr lang="en-US" sz="700" baseline="30000" dirty="0"/>
              <a:t>6</a:t>
            </a:r>
            <a:r>
              <a:rPr lang="en-US" sz="700" dirty="0"/>
              <a:t> </a:t>
            </a:r>
            <a:r>
              <a:rPr lang="en-US" sz="700" dirty="0">
                <a:hlinkClick r:id="rId8"/>
              </a:rPr>
              <a:t>https://epic.org/privacy/ftc/hirevue/EPIC_FTC_HireVue_Complaint.pdf </a:t>
            </a:r>
            <a:br>
              <a:rPr lang="en-US" sz="700" dirty="0"/>
            </a:br>
            <a:r>
              <a:rPr lang="en-US" sz="700" baseline="30000" dirty="0"/>
              <a:t>7</a:t>
            </a:r>
            <a:r>
              <a:rPr lang="en-US" sz="700" dirty="0"/>
              <a:t> </a:t>
            </a:r>
            <a:r>
              <a:rPr lang="en-US" sz="700" dirty="0">
                <a:hlinkClick r:id="rId8"/>
              </a:rPr>
              <a:t>https://www.washingtonpost.com/technology/2019/10/22/ai-hiring-face-scanning-algorithm-increasingly-decides-whether-you-deserve-job/</a:t>
            </a:r>
            <a:br>
              <a:rPr lang="en-US" sz="800" dirty="0">
                <a:hlinkClick r:id="rId8"/>
              </a:rPr>
            </a:br>
            <a:br>
              <a:rPr lang="en-US" sz="800" dirty="0">
                <a:hlinkClick r:id="rId8"/>
              </a:rPr>
            </a:br>
            <a:endParaRPr lang="en-CA" sz="800" baseline="30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dirty="0"/>
              <a:t>“I will consider the impact of my work on fairness both in perpetuating historical biases, which is caused by the blind extrapolation from past data to future predictions, and in creating new conditions that increase economic or other inequality.”</a:t>
            </a:r>
            <a:br>
              <a:rPr lang="en-US" sz="3000" dirty="0"/>
            </a:br>
            <a:r>
              <a:rPr lang="en-US" dirty="0"/>
              <a:t>-From </a:t>
            </a:r>
            <a:r>
              <a:rPr lang="en-US" i="1" dirty="0"/>
              <a:t>A Hippocratic Oath for artificial intelligence practitioners</a:t>
            </a:r>
            <a:r>
              <a:rPr lang="en-US" dirty="0"/>
              <a:t>,</a:t>
            </a:r>
            <a:r>
              <a:rPr lang="en-US" i="1" dirty="0"/>
              <a:t> </a:t>
            </a:r>
            <a:br>
              <a:rPr lang="en-US" i="1" dirty="0"/>
            </a:br>
            <a:r>
              <a:rPr lang="en-US" dirty="0"/>
              <a:t>Oren Etzioni</a:t>
            </a:r>
            <a:endParaRPr lang="en-US" sz="30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dirty="0"/>
              <a:t>1</a:t>
            </a:r>
            <a:r>
              <a:rPr lang="en-US" sz="800" dirty="0"/>
              <a:t> </a:t>
            </a:r>
            <a:r>
              <a:rPr lang="en-US" sz="800" dirty="0">
                <a:hlinkClick r:id="rId3"/>
              </a:rPr>
              <a:t>https://en.wikipedia.org/wiki/Therac-25</a:t>
            </a:r>
            <a:r>
              <a:rPr lang="en-US" sz="800" dirty="0"/>
              <a:t> </a:t>
            </a:r>
            <a:br>
              <a:rPr lang="en-US" sz="800" dirty="0"/>
            </a:br>
            <a:r>
              <a:rPr lang="en-US" sz="800" baseline="30000" dirty="0"/>
              <a:t>2</a:t>
            </a:r>
            <a:r>
              <a:rPr lang="en-US" sz="800" dirty="0"/>
              <a:t> </a:t>
            </a:r>
            <a:r>
              <a:rPr lang="en-US" sz="800" dirty="0">
                <a:hlinkClick r:id="rId4"/>
              </a:rPr>
              <a:t>https://www.reuters.com/article/us-boeing-737max/new-737-max-software-flaw-found-during-tests-boeing-sticks-to-return-timeline-idUSKBN20026S</a:t>
            </a:r>
            <a:r>
              <a:rPr lang="en-US" sz="800" dirty="0"/>
              <a:t> </a:t>
            </a:r>
            <a:br>
              <a:rPr lang="en-US" sz="800" dirty="0"/>
            </a:br>
            <a:r>
              <a:rPr lang="en-US" sz="800" baseline="30000" dirty="0"/>
              <a:t>3</a:t>
            </a:r>
            <a:r>
              <a:rPr lang="en-US" sz="800" dirty="0"/>
              <a:t> </a:t>
            </a:r>
            <a:r>
              <a:rPr lang="en-US" sz="800" dirty="0">
                <a:hlinkClick r:id="rId5"/>
              </a:rPr>
              <a:t>https://techcrunch.com/2018/03/14/a-hippocratic-oath-for-artificial-intelligence-practitioners/</a:t>
            </a:r>
            <a:endParaRPr lang="en-US" sz="800" dirty="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dirty="0"/>
              <a:t>“Just as we can envisage machines with </a:t>
            </a:r>
            <a:r>
              <a:rPr lang="en-US" sz="3400" b="1" dirty="0"/>
              <a:t>increasing degrees of autonomy </a:t>
            </a:r>
            <a:r>
              <a:rPr lang="en-US" sz="3400" dirty="0"/>
              <a:t>from human oversight, we can envisage machines whose controls involve </a:t>
            </a:r>
            <a:r>
              <a:rPr lang="en-US" sz="3400" b="1" dirty="0"/>
              <a:t>increasing degrees of sensitivity to things that matter ethically</a:t>
            </a:r>
            <a:r>
              <a:rPr lang="en-US" sz="3400" dirty="0"/>
              <a:t>. Not perfect machines, to be sure, but better.”</a:t>
            </a:r>
            <a:r>
              <a:rPr lang="en-US" sz="3400" baseline="30000" dirty="0"/>
              <a:t>1</a:t>
            </a:r>
            <a:r>
              <a:rPr lang="en-US" sz="3400" dirty="0"/>
              <a:t> </a:t>
            </a:r>
          </a:p>
          <a:p>
            <a:pPr marL="0" indent="0">
              <a:buNone/>
            </a:pPr>
            <a:r>
              <a:rPr lang="en-US" sz="3200" dirty="0"/>
              <a:t>—Colin Allen</a:t>
            </a:r>
          </a:p>
          <a:p>
            <a:pPr marL="0" indent="0">
              <a:buNone/>
            </a:pPr>
            <a:r>
              <a:rPr lang="en-CA" sz="800" baseline="30000" dirty="0"/>
              <a:t>1</a:t>
            </a:r>
            <a:r>
              <a:rPr lang="en-CA" sz="800" dirty="0"/>
              <a:t> </a:t>
            </a:r>
            <a:r>
              <a:rPr lang="en-US" sz="800" dirty="0">
                <a:hlinkClick r:id="rId3"/>
              </a:rPr>
              <a:t>http://opinionator.blogs.nytimes.com/2011/12/25/the-future-of-moral-machines/?_r=0</a:t>
            </a:r>
            <a:endParaRPr lang="en-CA" sz="800" dirty="0"/>
          </a:p>
        </p:txBody>
      </p:sp>
    </p:spTree>
    <p:extLst>
      <p:ext uri="{BB962C8B-B14F-4D97-AF65-F5344CB8AC3E}">
        <p14:creationId xmlns:p14="http://schemas.microsoft.com/office/powerpoint/2010/main" val="417301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dirty="0"/>
              <a:t>Author of SQL Server certification exams for Microsoft since 2012. Principal Consultant and Manager in Sparkhound Analytics Practice.</a:t>
            </a:r>
            <a:br>
              <a:rPr lang="en-US" sz="1400" dirty="0"/>
            </a:br>
            <a:r>
              <a:rPr lang="en-US" sz="1400" dirty="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343F-84C8-4010-95E2-32530B62CC69}"/>
              </a:ext>
            </a:extLst>
          </p:cNvPr>
          <p:cNvSpPr>
            <a:spLocks noGrp="1"/>
          </p:cNvSpPr>
          <p:nvPr>
            <p:ph type="title"/>
          </p:nvPr>
        </p:nvSpPr>
        <p:spPr/>
        <p:txBody>
          <a:bodyPr vert="horz" lIns="68580" tIns="34290" rIns="68580" bIns="34290" rtlCol="0" anchor="ctr">
            <a:normAutofit fontScale="90000"/>
          </a:bodyPr>
          <a:lstStyle/>
          <a:p>
            <a:r>
              <a:rPr lang="en-US" sz="2775" dirty="0"/>
              <a:t>HRTact.com</a:t>
            </a:r>
            <a:br>
              <a:rPr lang="en-US" sz="2775" dirty="0"/>
            </a:br>
            <a:r>
              <a:rPr lang="en-US" sz="2775" dirty="0">
                <a:solidFill>
                  <a:srgbClr val="00B0F0"/>
                </a:solidFill>
                <a:hlinkClick r:id="rId3">
                  <a:extLst>
                    <a:ext uri="{A12FA001-AC4F-418D-AE19-62706E023703}">
                      <ahyp:hlinkClr xmlns:ahyp="http://schemas.microsoft.com/office/drawing/2018/hyperlinkcolor" val="tx"/>
                    </a:ext>
                  </a:extLst>
                </a:hlinkClick>
              </a:rPr>
              <a:t>christineassaf@gmail.com</a:t>
            </a:r>
            <a:r>
              <a:rPr lang="en-US" sz="2775" dirty="0"/>
              <a:t>	</a:t>
            </a:r>
          </a:p>
        </p:txBody>
      </p:sp>
      <p:sp>
        <p:nvSpPr>
          <p:cNvPr id="4" name="Text Placeholder 3">
            <a:extLst>
              <a:ext uri="{FF2B5EF4-FFF2-40B4-BE49-F238E27FC236}">
                <a16:creationId xmlns:a16="http://schemas.microsoft.com/office/drawing/2014/main" id="{F7B12DE4-192A-4C4C-B830-0E3D21B0051B}"/>
              </a:ext>
            </a:extLst>
          </p:cNvPr>
          <p:cNvSpPr>
            <a:spLocks noGrp="1"/>
          </p:cNvSpPr>
          <p:nvPr>
            <p:ph type="body" sz="half" idx="4294967295"/>
          </p:nvPr>
        </p:nvSpPr>
        <p:spPr>
          <a:xfrm>
            <a:off x="0" y="2025650"/>
            <a:ext cx="5080000" cy="2244725"/>
          </a:xfrm>
        </p:spPr>
        <p:txBody>
          <a:bodyPr vert="horz" lIns="68580" tIns="34290" rIns="68580" bIns="34290" numCol="2" rtlCol="0" anchor="ctr">
            <a:normAutofit/>
          </a:bodyPr>
          <a:lstStyle/>
          <a:p>
            <a:pPr marL="257175" indent="-257175">
              <a:buFont typeface="Courier New" panose="02070309020205020404" pitchFamily="49" charset="0"/>
              <a:buChar char="o"/>
            </a:pPr>
            <a:r>
              <a:rPr lang="en-US" sz="1800" dirty="0"/>
              <a:t>Consulting</a:t>
            </a:r>
          </a:p>
          <a:p>
            <a:pPr marL="257175" indent="-257175">
              <a:buFont typeface="Courier New" panose="02070309020205020404" pitchFamily="49" charset="0"/>
              <a:buChar char="o"/>
            </a:pPr>
            <a:r>
              <a:rPr lang="en-US" sz="1800" dirty="0"/>
              <a:t>Training &amp; Development</a:t>
            </a:r>
          </a:p>
          <a:p>
            <a:pPr marL="257175" indent="-257175">
              <a:buFont typeface="Courier New" panose="02070309020205020404" pitchFamily="49" charset="0"/>
              <a:buChar char="o"/>
            </a:pPr>
            <a:r>
              <a:rPr lang="en-US" sz="1800" dirty="0"/>
              <a:t>Workshop Facilitation</a:t>
            </a:r>
          </a:p>
          <a:p>
            <a:pPr marL="257175" indent="-257175">
              <a:buFont typeface="Courier New" panose="02070309020205020404" pitchFamily="49" charset="0"/>
              <a:buChar char="o"/>
            </a:pPr>
            <a:r>
              <a:rPr lang="en-US" sz="1800" dirty="0"/>
              <a:t>Coaching/Counseling</a:t>
            </a:r>
          </a:p>
          <a:p>
            <a:pPr marL="257175" indent="-257175">
              <a:buFont typeface="Courier New" panose="02070309020205020404" pitchFamily="49" charset="0"/>
              <a:buChar char="o"/>
            </a:pPr>
            <a:endParaRPr lang="en-US" sz="1800" dirty="0"/>
          </a:p>
          <a:p>
            <a:pPr marL="257175" indent="-257175">
              <a:buFont typeface="Courier New" panose="02070309020205020404" pitchFamily="49" charset="0"/>
              <a:buChar char="o"/>
            </a:pPr>
            <a:r>
              <a:rPr lang="en-US" sz="1800" dirty="0"/>
              <a:t>Employee Relations</a:t>
            </a:r>
          </a:p>
          <a:p>
            <a:pPr marL="257175" indent="-257175">
              <a:buFont typeface="Courier New" panose="02070309020205020404" pitchFamily="49" charset="0"/>
              <a:buChar char="o"/>
            </a:pPr>
            <a:r>
              <a:rPr lang="en-US" sz="1800" dirty="0"/>
              <a:t>Diversity &amp; Inclusion</a:t>
            </a:r>
          </a:p>
          <a:p>
            <a:pPr marL="257175" indent="-257175">
              <a:buFont typeface="Courier New" panose="02070309020205020404" pitchFamily="49" charset="0"/>
              <a:buChar char="o"/>
            </a:pPr>
            <a:r>
              <a:rPr lang="en-US" sz="1800" dirty="0"/>
              <a:t>Workplace Surveys</a:t>
            </a:r>
          </a:p>
          <a:p>
            <a:pPr marL="257175" indent="-257175">
              <a:buFont typeface="Courier New" panose="02070309020205020404" pitchFamily="49" charset="0"/>
              <a:buChar char="o"/>
            </a:pPr>
            <a:r>
              <a:rPr lang="en-US" sz="1800" dirty="0"/>
              <a:t>Org Development Strategy</a:t>
            </a:r>
          </a:p>
          <a:p>
            <a:pPr marL="214313" indent="-214313">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AD03CD33-1317-4BB5-8F6C-4EFF2AEDD163}"/>
              </a:ext>
            </a:extLst>
          </p:cNvPr>
          <p:cNvSpPr>
            <a:spLocks noGrp="1"/>
          </p:cNvSpPr>
          <p:nvPr>
            <p:ph type="ftr" sz="quarter" idx="4294967295"/>
          </p:nvPr>
        </p:nvSpPr>
        <p:spPr>
          <a:xfrm>
            <a:off x="0" y="4413250"/>
            <a:ext cx="4483100" cy="273050"/>
          </a:xfrm>
        </p:spPr>
        <p:txBody>
          <a:bodyPr vert="horz" lIns="68580" tIns="34290" rIns="68580" bIns="34290" rtlCol="0" anchor="ctr">
            <a:normAutofit/>
          </a:bodyPr>
          <a:lstStyle/>
          <a:p>
            <a:pPr>
              <a:spcAft>
                <a:spcPts val="450"/>
              </a:spcAft>
            </a:pPr>
            <a:r>
              <a:rPr lang="en-US" sz="750">
                <a:solidFill>
                  <a:schemeClr val="tx1">
                    <a:lumMod val="95000"/>
                  </a:schemeClr>
                </a:solidFill>
                <a:effectLst>
                  <a:outerShdw blurRad="50800" dist="38100" dir="2700000" algn="tl" rotWithShape="0">
                    <a:schemeClr val="bg1">
                      <a:alpha val="43000"/>
                    </a:schemeClr>
                  </a:outerShdw>
                </a:effectLst>
              </a:rPr>
              <a:t>@HRTact</a:t>
            </a:r>
          </a:p>
        </p:txBody>
      </p:sp>
      <p:pic>
        <p:nvPicPr>
          <p:cNvPr id="7" name="Picture Placeholder 6">
            <a:extLst>
              <a:ext uri="{FF2B5EF4-FFF2-40B4-BE49-F238E27FC236}">
                <a16:creationId xmlns:a16="http://schemas.microsoft.com/office/drawing/2014/main" id="{FC15F221-AD48-4D1D-936A-CA67C5FD3F7E}"/>
              </a:ext>
            </a:extLst>
          </p:cNvPr>
          <p:cNvPicPr>
            <a:picLocks noGrp="1" noChangeAspect="1"/>
          </p:cNvPicPr>
          <p:nvPr>
            <p:ph type="pic" idx="4294967295"/>
          </p:nvPr>
        </p:nvPicPr>
        <p:blipFill rotWithShape="1">
          <a:blip r:embed="rId4"/>
          <a:srcRect l="16377" r="22628" b="2"/>
          <a:stretch/>
        </p:blipFill>
        <p:spPr>
          <a:xfrm>
            <a:off x="5715000" y="6350"/>
            <a:ext cx="3429000" cy="5143500"/>
          </a:xfrm>
          <a:prstGeom prst="rect">
            <a:avLst/>
          </a:prstGeom>
        </p:spPr>
      </p:pic>
    </p:spTree>
    <p:extLst>
      <p:ext uri="{BB962C8B-B14F-4D97-AF65-F5344CB8AC3E}">
        <p14:creationId xmlns:p14="http://schemas.microsoft.com/office/powerpoint/2010/main" val="40963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162</TotalTime>
  <Words>12781</Words>
  <Application>Microsoft Office PowerPoint</Application>
  <PresentationFormat>On-screen Show (16:9)</PresentationFormat>
  <Paragraphs>1012</Paragraphs>
  <Slides>62</Slides>
  <Notes>59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62</vt:i4>
      </vt:variant>
    </vt:vector>
  </HeadingPairs>
  <TitlesOfParts>
    <vt:vector size="77" baseType="lpstr">
      <vt:lpstr>Arial</vt:lpstr>
      <vt:lpstr>Calibri</vt:lpstr>
      <vt:lpstr>Calibri Light</vt:lpstr>
      <vt:lpstr>Consolas</vt:lpstr>
      <vt:lpstr>Courier New</vt:lpstr>
      <vt:lpstr>Open Sans</vt:lpstr>
      <vt:lpstr>Roboto</vt:lpstr>
      <vt:lpstr>Segoe UI</vt:lpstr>
      <vt:lpstr>Segoe UI Light</vt:lpstr>
      <vt:lpstr>Segoe UI Semilight</vt:lpstr>
      <vt:lpstr>Wingdings</vt:lpstr>
      <vt:lpstr>1_PASS 2013_SpeakerTemplate_16x9</vt:lpstr>
      <vt:lpstr>SharePoint Benefits for Marketers - 1 2 13</vt:lpstr>
      <vt:lpstr>Office Theme</vt:lpstr>
      <vt:lpstr>Marquam Theme</vt:lpstr>
      <vt:lpstr>#1000 Oregon</vt:lpstr>
      <vt:lpstr>Need help with Power BI?</vt:lpstr>
      <vt:lpstr>Want to provide feedback on the presentation?</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lpstr>HRTact.com christineassaf@gmail.com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64</cp:revision>
  <dcterms:created xsi:type="dcterms:W3CDTF">2020-02-04T03:54:30Z</dcterms:created>
  <dcterms:modified xsi:type="dcterms:W3CDTF">2020-10-22T21:49:20Z</dcterms:modified>
</cp:coreProperties>
</file>